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0"/>
  </p:notesMasterIdLst>
  <p:sldIdLst>
    <p:sldId id="353" r:id="rId2"/>
    <p:sldId id="581" r:id="rId3"/>
    <p:sldId id="582" r:id="rId4"/>
    <p:sldId id="583" r:id="rId5"/>
    <p:sldId id="587" r:id="rId6"/>
    <p:sldId id="588" r:id="rId7"/>
    <p:sldId id="563" r:id="rId8"/>
    <p:sldId id="425" r:id="rId9"/>
    <p:sldId id="591" r:id="rId10"/>
    <p:sldId id="565" r:id="rId11"/>
    <p:sldId id="589" r:id="rId12"/>
    <p:sldId id="461" r:id="rId13"/>
    <p:sldId id="458" r:id="rId14"/>
    <p:sldId id="459" r:id="rId15"/>
    <p:sldId id="592" r:id="rId16"/>
    <p:sldId id="529" r:id="rId17"/>
    <p:sldId id="593" r:id="rId18"/>
    <p:sldId id="411" r:id="rId19"/>
    <p:sldId id="480" r:id="rId20"/>
    <p:sldId id="481" r:id="rId21"/>
    <p:sldId id="483" r:id="rId22"/>
    <p:sldId id="594" r:id="rId23"/>
    <p:sldId id="475" r:id="rId24"/>
    <p:sldId id="476" r:id="rId25"/>
    <p:sldId id="477" r:id="rId26"/>
    <p:sldId id="478" r:id="rId27"/>
    <p:sldId id="577" r:id="rId28"/>
    <p:sldId id="479" r:id="rId29"/>
    <p:sldId id="486" r:id="rId30"/>
    <p:sldId id="493" r:id="rId31"/>
    <p:sldId id="494" r:id="rId32"/>
    <p:sldId id="495" r:id="rId33"/>
    <p:sldId id="496" r:id="rId34"/>
    <p:sldId id="497" r:id="rId35"/>
    <p:sldId id="498" r:id="rId36"/>
    <p:sldId id="499" r:id="rId37"/>
    <p:sldId id="500" r:id="rId38"/>
    <p:sldId id="530" r:id="rId39"/>
    <p:sldId id="531" r:id="rId40"/>
    <p:sldId id="532" r:id="rId41"/>
    <p:sldId id="534" r:id="rId42"/>
    <p:sldId id="535" r:id="rId43"/>
    <p:sldId id="536" r:id="rId44"/>
    <p:sldId id="537" r:id="rId45"/>
    <p:sldId id="541" r:id="rId46"/>
    <p:sldId id="543" r:id="rId47"/>
    <p:sldId id="505" r:id="rId48"/>
    <p:sldId id="596" r:id="rId49"/>
    <p:sldId id="598" r:id="rId50"/>
    <p:sldId id="546" r:id="rId51"/>
    <p:sldId id="569" r:id="rId52"/>
    <p:sldId id="570" r:id="rId53"/>
    <p:sldId id="573" r:id="rId54"/>
    <p:sldId id="574" r:id="rId55"/>
    <p:sldId id="575" r:id="rId56"/>
    <p:sldId id="599" r:id="rId57"/>
    <p:sldId id="314" r:id="rId58"/>
    <p:sldId id="395" r:id="rId5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14995" autoAdjust="0"/>
    <p:restoredTop sz="94660"/>
  </p:normalViewPr>
  <p:slideViewPr>
    <p:cSldViewPr>
      <p:cViewPr varScale="1">
        <p:scale>
          <a:sx n="91" d="100"/>
          <a:sy n="91" d="100"/>
        </p:scale>
        <p:origin x="437" y="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65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image" Target="../media/image17.jpg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image" Target="../media/image19.JP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image" Target="../media/image21.pn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image" Target="../media/image21.pn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image" Target="../media/image21.png"/></Relationships>
</file>

<file path=ppt/diagrams/_rels/data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image" Target="../media/image35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image" Target="../media/image17.jp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image" Target="../media/image19.JP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image" Target="../media/image21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image" Target="../media/image21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image" Target="../media/image21.png"/></Relationships>
</file>

<file path=ppt/diagrams/_rels/drawing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image" Target="../media/image3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41796B-0D23-4E52-A994-982C86DF26D4}" type="doc">
      <dgm:prSet loTypeId="urn:microsoft.com/office/officeart/2005/8/layout/vList3" loCatId="picture" qsTypeId="urn:microsoft.com/office/officeart/2005/8/quickstyle/simple5" qsCatId="simple" csTypeId="urn:microsoft.com/office/officeart/2005/8/colors/accent3_2" csCatId="accent3" phldr="1"/>
      <dgm:spPr/>
    </dgm:pt>
    <dgm:pt modelId="{2B7C2993-17DD-44CE-8C99-5FC88FEE971F}">
      <dgm:prSet phldrT="[Text]"/>
      <dgm:spPr>
        <a:gradFill rotWithShape="0">
          <a:gsLst>
            <a:gs pos="0">
              <a:schemeClr val="tx1">
                <a:lumMod val="65000"/>
                <a:lumOff val="35000"/>
              </a:schemeClr>
            </a:gs>
            <a:gs pos="100000">
              <a:schemeClr val="tx1">
                <a:lumMod val="50000"/>
                <a:lumOff val="50000"/>
              </a:schemeClr>
            </a:gs>
          </a:gsLst>
          <a:lin ang="16200000" scaled="0"/>
        </a:gradFill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gm:spPr>
      <dgm:t>
        <a:bodyPr/>
        <a:lstStyle/>
        <a:p>
          <a:r>
            <a:rPr lang="cs-CZ" dirty="0">
              <a:latin typeface="Calibri" pitchFamily="34" charset="0"/>
            </a:rPr>
            <a:t>Domácnosti platí dle toho, </a:t>
          </a:r>
          <a:br>
            <a:rPr lang="cs-CZ" dirty="0">
              <a:latin typeface="Calibri" pitchFamily="34" charset="0"/>
            </a:rPr>
          </a:br>
          <a:r>
            <a:rPr lang="cs-CZ" dirty="0">
              <a:latin typeface="Calibri" pitchFamily="34" charset="0"/>
            </a:rPr>
            <a:t>jak třídí odpady, využívají objem nádob a snižují produkci odpadů.</a:t>
          </a:r>
          <a:endParaRPr lang="cs-CZ" dirty="0"/>
        </a:p>
      </dgm:t>
    </dgm:pt>
    <dgm:pt modelId="{003E9776-E29B-4CDD-BC58-7002D105C289}" type="parTrans" cxnId="{EDF6D328-C8DF-440D-BE76-B69CA0E0FD0A}">
      <dgm:prSet/>
      <dgm:spPr/>
      <dgm:t>
        <a:bodyPr/>
        <a:lstStyle/>
        <a:p>
          <a:endParaRPr lang="cs-CZ"/>
        </a:p>
      </dgm:t>
    </dgm:pt>
    <dgm:pt modelId="{F0370BAC-E0BC-4EAF-9466-07C0A7009F67}" type="sibTrans" cxnId="{EDF6D328-C8DF-440D-BE76-B69CA0E0FD0A}">
      <dgm:prSet/>
      <dgm:spPr/>
      <dgm:t>
        <a:bodyPr/>
        <a:lstStyle/>
        <a:p>
          <a:endParaRPr lang="cs-CZ"/>
        </a:p>
      </dgm:t>
    </dgm:pt>
    <dgm:pt modelId="{1AF9CC61-6E5D-42EE-81C8-B551EC233210}">
      <dgm:prSet phldrT="[Text]" custT="1"/>
      <dgm:spPr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gm:spPr>
      <dgm:t>
        <a:bodyPr/>
        <a:lstStyle/>
        <a:p>
          <a:r>
            <a:rPr lang="cs-CZ" sz="4400" b="1" dirty="0">
              <a:latin typeface="Calibri" pitchFamily="34" charset="0"/>
            </a:rPr>
            <a:t>Systém je výhodný</a:t>
          </a:r>
          <a:endParaRPr lang="cs-CZ" sz="4400" dirty="0"/>
        </a:p>
      </dgm:t>
    </dgm:pt>
    <dgm:pt modelId="{2B8C0E79-E6E3-42CF-83F9-7029E6875A7A}" type="parTrans" cxnId="{66116E0C-916B-434E-BA41-27E0958AC76D}">
      <dgm:prSet/>
      <dgm:spPr/>
      <dgm:t>
        <a:bodyPr/>
        <a:lstStyle/>
        <a:p>
          <a:endParaRPr lang="cs-CZ"/>
        </a:p>
      </dgm:t>
    </dgm:pt>
    <dgm:pt modelId="{6DAD67B1-3F23-4178-9558-A77895D356FA}" type="sibTrans" cxnId="{66116E0C-916B-434E-BA41-27E0958AC76D}">
      <dgm:prSet/>
      <dgm:spPr/>
      <dgm:t>
        <a:bodyPr/>
        <a:lstStyle/>
        <a:p>
          <a:endParaRPr lang="cs-CZ"/>
        </a:p>
      </dgm:t>
    </dgm:pt>
    <dgm:pt modelId="{555E507F-32A3-40ED-A203-AB040FD0303B}" type="pres">
      <dgm:prSet presAssocID="{0B41796B-0D23-4E52-A994-982C86DF26D4}" presName="linearFlow" presStyleCnt="0">
        <dgm:presLayoutVars>
          <dgm:dir/>
          <dgm:resizeHandles val="exact"/>
        </dgm:presLayoutVars>
      </dgm:prSet>
      <dgm:spPr/>
    </dgm:pt>
    <dgm:pt modelId="{0872C89F-67FE-4140-899D-64ED3151B4BC}" type="pres">
      <dgm:prSet presAssocID="{2B7C2993-17DD-44CE-8C99-5FC88FEE971F}" presName="composite" presStyleCnt="0"/>
      <dgm:spPr/>
    </dgm:pt>
    <dgm:pt modelId="{59F83134-FE3A-4B45-83AB-42A3AE4988DA}" type="pres">
      <dgm:prSet presAssocID="{2B7C2993-17DD-44CE-8C99-5FC88FEE971F}" presName="imgShp" presStyleLbl="fgImgPlace1" presStyleIdx="0" presStyleCnt="2" custScaleY="98434" custLinFactNeighborX="-1304" custLinFactNeighborY="11252"/>
      <dgm:spPr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gm:spPr>
    </dgm:pt>
    <dgm:pt modelId="{09F3751E-0D8D-4B95-9177-C89BDC71C9FB}" type="pres">
      <dgm:prSet presAssocID="{2B7C2993-17DD-44CE-8C99-5FC88FEE971F}" presName="txShp" presStyleLbl="node1" presStyleIdx="0" presStyleCnt="2" custScaleY="85787" custLinFactNeighborX="3424" custLinFactNeighborY="11280">
        <dgm:presLayoutVars>
          <dgm:bulletEnabled val="1"/>
        </dgm:presLayoutVars>
      </dgm:prSet>
      <dgm:spPr/>
    </dgm:pt>
    <dgm:pt modelId="{D70A7A2B-8827-4F1D-8BD8-96CD0F181422}" type="pres">
      <dgm:prSet presAssocID="{F0370BAC-E0BC-4EAF-9466-07C0A7009F67}" presName="spacing" presStyleCnt="0"/>
      <dgm:spPr/>
    </dgm:pt>
    <dgm:pt modelId="{96D47BE5-CD94-436F-94F4-55E85FACF450}" type="pres">
      <dgm:prSet presAssocID="{1AF9CC61-6E5D-42EE-81C8-B551EC233210}" presName="composite" presStyleCnt="0"/>
      <dgm:spPr/>
    </dgm:pt>
    <dgm:pt modelId="{45E1382E-5F8F-46F2-9523-9CDB8F2DD5B9}" type="pres">
      <dgm:prSet presAssocID="{1AF9CC61-6E5D-42EE-81C8-B551EC233210}" presName="imgShp" presStyleLbl="fgImgPlace1" presStyleIdx="1" presStyleCnt="2" custLinFactNeighborX="5049" custLinFactNeighborY="-7123"/>
      <dgm:spPr>
        <a:blipFill dpi="0" rotWithShape="1">
          <a:blip xmlns:r="http://schemas.openxmlformats.org/officeDocument/2006/relationships" r:embed="rId2"/>
          <a:srcRect/>
          <a:stretch>
            <a:fillRect t="-1000"/>
          </a:stretch>
        </a:blipFill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gm:spPr>
    </dgm:pt>
    <dgm:pt modelId="{8FB4C935-D2AA-48DB-AC03-0F0D5EC398DD}" type="pres">
      <dgm:prSet presAssocID="{1AF9CC61-6E5D-42EE-81C8-B551EC233210}" presName="txShp" presStyleLbl="node1" presStyleIdx="1" presStyleCnt="2" custScaleY="89847" custLinFactNeighborX="4627" custLinFactNeighborY="-7776">
        <dgm:presLayoutVars>
          <dgm:bulletEnabled val="1"/>
        </dgm:presLayoutVars>
      </dgm:prSet>
      <dgm:spPr/>
    </dgm:pt>
  </dgm:ptLst>
  <dgm:cxnLst>
    <dgm:cxn modelId="{66116E0C-916B-434E-BA41-27E0958AC76D}" srcId="{0B41796B-0D23-4E52-A994-982C86DF26D4}" destId="{1AF9CC61-6E5D-42EE-81C8-B551EC233210}" srcOrd="1" destOrd="0" parTransId="{2B8C0E79-E6E3-42CF-83F9-7029E6875A7A}" sibTransId="{6DAD67B1-3F23-4178-9558-A77895D356FA}"/>
    <dgm:cxn modelId="{817C251E-8EBC-4412-95E7-DF8D0B88BDFE}" type="presOf" srcId="{1AF9CC61-6E5D-42EE-81C8-B551EC233210}" destId="{8FB4C935-D2AA-48DB-AC03-0F0D5EC398DD}" srcOrd="0" destOrd="0" presId="urn:microsoft.com/office/officeart/2005/8/layout/vList3"/>
    <dgm:cxn modelId="{EDF6D328-C8DF-440D-BE76-B69CA0E0FD0A}" srcId="{0B41796B-0D23-4E52-A994-982C86DF26D4}" destId="{2B7C2993-17DD-44CE-8C99-5FC88FEE971F}" srcOrd="0" destOrd="0" parTransId="{003E9776-E29B-4CDD-BC58-7002D105C289}" sibTransId="{F0370BAC-E0BC-4EAF-9466-07C0A7009F67}"/>
    <dgm:cxn modelId="{5B7747A7-CE50-4E8C-B426-FAEF42F43F7E}" type="presOf" srcId="{2B7C2993-17DD-44CE-8C99-5FC88FEE971F}" destId="{09F3751E-0D8D-4B95-9177-C89BDC71C9FB}" srcOrd="0" destOrd="0" presId="urn:microsoft.com/office/officeart/2005/8/layout/vList3"/>
    <dgm:cxn modelId="{7FE197DD-712A-4C3A-ADC4-C935B007C82B}" type="presOf" srcId="{0B41796B-0D23-4E52-A994-982C86DF26D4}" destId="{555E507F-32A3-40ED-A203-AB040FD0303B}" srcOrd="0" destOrd="0" presId="urn:microsoft.com/office/officeart/2005/8/layout/vList3"/>
    <dgm:cxn modelId="{528B6255-1CC9-4615-A154-4FDCDF35423F}" type="presParOf" srcId="{555E507F-32A3-40ED-A203-AB040FD0303B}" destId="{0872C89F-67FE-4140-899D-64ED3151B4BC}" srcOrd="0" destOrd="0" presId="urn:microsoft.com/office/officeart/2005/8/layout/vList3"/>
    <dgm:cxn modelId="{9B3DA94F-7150-49DA-9EB6-53B381F81748}" type="presParOf" srcId="{0872C89F-67FE-4140-899D-64ED3151B4BC}" destId="{59F83134-FE3A-4B45-83AB-42A3AE4988DA}" srcOrd="0" destOrd="0" presId="urn:microsoft.com/office/officeart/2005/8/layout/vList3"/>
    <dgm:cxn modelId="{35ECBFCE-3007-4338-9A37-3DBF3BD32FFF}" type="presParOf" srcId="{0872C89F-67FE-4140-899D-64ED3151B4BC}" destId="{09F3751E-0D8D-4B95-9177-C89BDC71C9FB}" srcOrd="1" destOrd="0" presId="urn:microsoft.com/office/officeart/2005/8/layout/vList3"/>
    <dgm:cxn modelId="{EDB5A00C-5D71-483C-A4A1-A851FCD5A8DA}" type="presParOf" srcId="{555E507F-32A3-40ED-A203-AB040FD0303B}" destId="{D70A7A2B-8827-4F1D-8BD8-96CD0F181422}" srcOrd="1" destOrd="0" presId="urn:microsoft.com/office/officeart/2005/8/layout/vList3"/>
    <dgm:cxn modelId="{31139702-4339-4F7D-9E0E-CD54639A0B85}" type="presParOf" srcId="{555E507F-32A3-40ED-A203-AB040FD0303B}" destId="{96D47BE5-CD94-436F-94F4-55E85FACF450}" srcOrd="2" destOrd="0" presId="urn:microsoft.com/office/officeart/2005/8/layout/vList3"/>
    <dgm:cxn modelId="{B8241714-019F-4220-BE7E-E7067A05833B}" type="presParOf" srcId="{96D47BE5-CD94-436F-94F4-55E85FACF450}" destId="{45E1382E-5F8F-46F2-9523-9CDB8F2DD5B9}" srcOrd="0" destOrd="0" presId="urn:microsoft.com/office/officeart/2005/8/layout/vList3"/>
    <dgm:cxn modelId="{DDD77B1C-6664-495E-BBA0-4546E4891EDE}" type="presParOf" srcId="{96D47BE5-CD94-436F-94F4-55E85FACF450}" destId="{8FB4C935-D2AA-48DB-AC03-0F0D5EC398D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B41796B-0D23-4E52-A994-982C86DF26D4}" type="doc">
      <dgm:prSet loTypeId="urn:microsoft.com/office/officeart/2005/8/layout/vList3" loCatId="picture" qsTypeId="urn:microsoft.com/office/officeart/2005/8/quickstyle/simple5" qsCatId="simple" csTypeId="urn:microsoft.com/office/officeart/2005/8/colors/accent3_2" csCatId="accent3" phldr="1"/>
      <dgm:spPr/>
    </dgm:pt>
    <dgm:pt modelId="{2B7C2993-17DD-44CE-8C99-5FC88FEE971F}">
      <dgm:prSet phldrT="[Text]"/>
      <dgm:spPr>
        <a:solidFill>
          <a:schemeClr val="tx1">
            <a:lumMod val="50000"/>
            <a:lumOff val="50000"/>
          </a:schemeClr>
        </a:solidFill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gm:spPr>
      <dgm:t>
        <a:bodyPr/>
        <a:lstStyle/>
        <a:p>
          <a:r>
            <a:rPr lang="cs-CZ" dirty="0">
              <a:latin typeface="Calibri" pitchFamily="34" charset="0"/>
            </a:rPr>
            <a:t>Občané obdrželi pytle na třídění odpadů </a:t>
          </a:r>
          <a:br>
            <a:rPr lang="cs-CZ" dirty="0">
              <a:latin typeface="Calibri" pitchFamily="34" charset="0"/>
            </a:rPr>
          </a:br>
          <a:r>
            <a:rPr lang="cs-CZ" dirty="0">
              <a:latin typeface="Calibri" pitchFamily="34" charset="0"/>
            </a:rPr>
            <a:t>– plast, papír, bio (nádoby)</a:t>
          </a:r>
          <a:endParaRPr lang="cs-CZ" dirty="0"/>
        </a:p>
      </dgm:t>
    </dgm:pt>
    <dgm:pt modelId="{003E9776-E29B-4CDD-BC58-7002D105C289}" type="parTrans" cxnId="{EDF6D328-C8DF-440D-BE76-B69CA0E0FD0A}">
      <dgm:prSet/>
      <dgm:spPr/>
      <dgm:t>
        <a:bodyPr/>
        <a:lstStyle/>
        <a:p>
          <a:endParaRPr lang="cs-CZ"/>
        </a:p>
      </dgm:t>
    </dgm:pt>
    <dgm:pt modelId="{F0370BAC-E0BC-4EAF-9466-07C0A7009F67}" type="sibTrans" cxnId="{EDF6D328-C8DF-440D-BE76-B69CA0E0FD0A}">
      <dgm:prSet/>
      <dgm:spPr/>
      <dgm:t>
        <a:bodyPr/>
        <a:lstStyle/>
        <a:p>
          <a:endParaRPr lang="cs-CZ"/>
        </a:p>
      </dgm:t>
    </dgm:pt>
    <dgm:pt modelId="{1AF9CC61-6E5D-42EE-81C8-B551EC233210}">
      <dgm:prSet phldrT="[Text]" custT="1"/>
      <dgm:spPr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gm:spPr>
      <dgm:t>
        <a:bodyPr/>
        <a:lstStyle/>
        <a:p>
          <a:r>
            <a:rPr lang="cs-CZ" sz="4400" b="1" dirty="0">
              <a:latin typeface="Calibri" pitchFamily="34" charset="0"/>
            </a:rPr>
            <a:t>Systém je pohodlný</a:t>
          </a:r>
          <a:endParaRPr lang="cs-CZ" sz="4400" dirty="0"/>
        </a:p>
      </dgm:t>
    </dgm:pt>
    <dgm:pt modelId="{2B8C0E79-E6E3-42CF-83F9-7029E6875A7A}" type="parTrans" cxnId="{66116E0C-916B-434E-BA41-27E0958AC76D}">
      <dgm:prSet/>
      <dgm:spPr/>
      <dgm:t>
        <a:bodyPr/>
        <a:lstStyle/>
        <a:p>
          <a:endParaRPr lang="cs-CZ"/>
        </a:p>
      </dgm:t>
    </dgm:pt>
    <dgm:pt modelId="{6DAD67B1-3F23-4178-9558-A77895D356FA}" type="sibTrans" cxnId="{66116E0C-916B-434E-BA41-27E0958AC76D}">
      <dgm:prSet/>
      <dgm:spPr/>
      <dgm:t>
        <a:bodyPr/>
        <a:lstStyle/>
        <a:p>
          <a:endParaRPr lang="cs-CZ"/>
        </a:p>
      </dgm:t>
    </dgm:pt>
    <dgm:pt modelId="{555E507F-32A3-40ED-A203-AB040FD0303B}" type="pres">
      <dgm:prSet presAssocID="{0B41796B-0D23-4E52-A994-982C86DF26D4}" presName="linearFlow" presStyleCnt="0">
        <dgm:presLayoutVars>
          <dgm:dir/>
          <dgm:resizeHandles val="exact"/>
        </dgm:presLayoutVars>
      </dgm:prSet>
      <dgm:spPr/>
    </dgm:pt>
    <dgm:pt modelId="{0872C89F-67FE-4140-899D-64ED3151B4BC}" type="pres">
      <dgm:prSet presAssocID="{2B7C2993-17DD-44CE-8C99-5FC88FEE971F}" presName="composite" presStyleCnt="0"/>
      <dgm:spPr/>
    </dgm:pt>
    <dgm:pt modelId="{59F83134-FE3A-4B45-83AB-42A3AE4988DA}" type="pres">
      <dgm:prSet presAssocID="{2B7C2993-17DD-44CE-8C99-5FC88FEE971F}" presName="imgShp" presStyleLbl="fgImgPlace1" presStyleIdx="0" presStyleCnt="2" custScaleY="98434" custLinFactNeighborX="-6260" custLinFactNeighborY="14428"/>
      <dgm:spPr>
        <a:blipFill dpi="0" rotWithShape="1">
          <a:blip xmlns:r="http://schemas.openxmlformats.org/officeDocument/2006/relationships" r:embed="rId1"/>
          <a:srcRect/>
          <a:stretch>
            <a:fillRect l="-29000" r="-42000"/>
          </a:stretch>
        </a:blipFill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gm:spPr>
    </dgm:pt>
    <dgm:pt modelId="{09F3751E-0D8D-4B95-9177-C89BDC71C9FB}" type="pres">
      <dgm:prSet presAssocID="{2B7C2993-17DD-44CE-8C99-5FC88FEE971F}" presName="txShp" presStyleLbl="node1" presStyleIdx="0" presStyleCnt="2" custScaleX="100432" custScaleY="79435" custLinFactNeighborX="3748" custLinFactNeighborY="14456">
        <dgm:presLayoutVars>
          <dgm:bulletEnabled val="1"/>
        </dgm:presLayoutVars>
      </dgm:prSet>
      <dgm:spPr/>
    </dgm:pt>
    <dgm:pt modelId="{D70A7A2B-8827-4F1D-8BD8-96CD0F181422}" type="pres">
      <dgm:prSet presAssocID="{F0370BAC-E0BC-4EAF-9466-07C0A7009F67}" presName="spacing" presStyleCnt="0"/>
      <dgm:spPr/>
    </dgm:pt>
    <dgm:pt modelId="{96D47BE5-CD94-436F-94F4-55E85FACF450}" type="pres">
      <dgm:prSet presAssocID="{1AF9CC61-6E5D-42EE-81C8-B551EC233210}" presName="composite" presStyleCnt="0"/>
      <dgm:spPr/>
    </dgm:pt>
    <dgm:pt modelId="{45E1382E-5F8F-46F2-9523-9CDB8F2DD5B9}" type="pres">
      <dgm:prSet presAssocID="{1AF9CC61-6E5D-42EE-81C8-B551EC233210}" presName="imgShp" presStyleLbl="fgImgPlace1" presStyleIdx="1" presStyleCnt="2" custLinFactNeighborX="-4258" custLinFactNeighborY="-4600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gm:spPr>
    </dgm:pt>
    <dgm:pt modelId="{8FB4C935-D2AA-48DB-AC03-0F0D5EC398DD}" type="pres">
      <dgm:prSet presAssocID="{1AF9CC61-6E5D-42EE-81C8-B551EC233210}" presName="txShp" presStyleLbl="node1" presStyleIdx="1" presStyleCnt="2" custScaleY="89847" custLinFactNeighborX="3424" custLinFactNeighborY="-4600">
        <dgm:presLayoutVars>
          <dgm:bulletEnabled val="1"/>
        </dgm:presLayoutVars>
      </dgm:prSet>
      <dgm:spPr/>
    </dgm:pt>
  </dgm:ptLst>
  <dgm:cxnLst>
    <dgm:cxn modelId="{66116E0C-916B-434E-BA41-27E0958AC76D}" srcId="{0B41796B-0D23-4E52-A994-982C86DF26D4}" destId="{1AF9CC61-6E5D-42EE-81C8-B551EC233210}" srcOrd="1" destOrd="0" parTransId="{2B8C0E79-E6E3-42CF-83F9-7029E6875A7A}" sibTransId="{6DAD67B1-3F23-4178-9558-A77895D356FA}"/>
    <dgm:cxn modelId="{EDF6D328-C8DF-440D-BE76-B69CA0E0FD0A}" srcId="{0B41796B-0D23-4E52-A994-982C86DF26D4}" destId="{2B7C2993-17DD-44CE-8C99-5FC88FEE971F}" srcOrd="0" destOrd="0" parTransId="{003E9776-E29B-4CDD-BC58-7002D105C289}" sibTransId="{F0370BAC-E0BC-4EAF-9466-07C0A7009F67}"/>
    <dgm:cxn modelId="{68F3DCAF-4A52-4F21-A39B-06F53D73FC7D}" type="presOf" srcId="{0B41796B-0D23-4E52-A994-982C86DF26D4}" destId="{555E507F-32A3-40ED-A203-AB040FD0303B}" srcOrd="0" destOrd="0" presId="urn:microsoft.com/office/officeart/2005/8/layout/vList3"/>
    <dgm:cxn modelId="{E4D984E0-86EA-4C27-A15B-E818AC6B80A3}" type="presOf" srcId="{1AF9CC61-6E5D-42EE-81C8-B551EC233210}" destId="{8FB4C935-D2AA-48DB-AC03-0F0D5EC398DD}" srcOrd="0" destOrd="0" presId="urn:microsoft.com/office/officeart/2005/8/layout/vList3"/>
    <dgm:cxn modelId="{072974E6-7BFC-4A2F-9F4C-AEA77D63EC95}" type="presOf" srcId="{2B7C2993-17DD-44CE-8C99-5FC88FEE971F}" destId="{09F3751E-0D8D-4B95-9177-C89BDC71C9FB}" srcOrd="0" destOrd="0" presId="urn:microsoft.com/office/officeart/2005/8/layout/vList3"/>
    <dgm:cxn modelId="{E25B8E2D-49C4-42BC-89BA-551A72C0BAF2}" type="presParOf" srcId="{555E507F-32A3-40ED-A203-AB040FD0303B}" destId="{0872C89F-67FE-4140-899D-64ED3151B4BC}" srcOrd="0" destOrd="0" presId="urn:microsoft.com/office/officeart/2005/8/layout/vList3"/>
    <dgm:cxn modelId="{963DDC3F-EC85-41F5-84EA-507487D2996B}" type="presParOf" srcId="{0872C89F-67FE-4140-899D-64ED3151B4BC}" destId="{59F83134-FE3A-4B45-83AB-42A3AE4988DA}" srcOrd="0" destOrd="0" presId="urn:microsoft.com/office/officeart/2005/8/layout/vList3"/>
    <dgm:cxn modelId="{E8C79936-6210-4115-916A-302DC15E5AB2}" type="presParOf" srcId="{0872C89F-67FE-4140-899D-64ED3151B4BC}" destId="{09F3751E-0D8D-4B95-9177-C89BDC71C9FB}" srcOrd="1" destOrd="0" presId="urn:microsoft.com/office/officeart/2005/8/layout/vList3"/>
    <dgm:cxn modelId="{DE2E38B2-F423-4D93-8995-2EB1BFAB51E3}" type="presParOf" srcId="{555E507F-32A3-40ED-A203-AB040FD0303B}" destId="{D70A7A2B-8827-4F1D-8BD8-96CD0F181422}" srcOrd="1" destOrd="0" presId="urn:microsoft.com/office/officeart/2005/8/layout/vList3"/>
    <dgm:cxn modelId="{BA1E36EF-D6BD-424A-ACB2-3BB2A8A14ED4}" type="presParOf" srcId="{555E507F-32A3-40ED-A203-AB040FD0303B}" destId="{96D47BE5-CD94-436F-94F4-55E85FACF450}" srcOrd="2" destOrd="0" presId="urn:microsoft.com/office/officeart/2005/8/layout/vList3"/>
    <dgm:cxn modelId="{6B92755D-92BF-4479-B45B-FB19F4004422}" type="presParOf" srcId="{96D47BE5-CD94-436F-94F4-55E85FACF450}" destId="{45E1382E-5F8F-46F2-9523-9CDB8F2DD5B9}" srcOrd="0" destOrd="0" presId="urn:microsoft.com/office/officeart/2005/8/layout/vList3"/>
    <dgm:cxn modelId="{35B6E12F-B7D2-48D1-8743-767BF7E9976F}" type="presParOf" srcId="{96D47BE5-CD94-436F-94F4-55E85FACF450}" destId="{8FB4C935-D2AA-48DB-AC03-0F0D5EC398D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B41796B-0D23-4E52-A994-982C86DF26D4}" type="doc">
      <dgm:prSet loTypeId="urn:microsoft.com/office/officeart/2005/8/layout/vList3" loCatId="picture" qsTypeId="urn:microsoft.com/office/officeart/2005/8/quickstyle/simple5" qsCatId="simple" csTypeId="urn:microsoft.com/office/officeart/2005/8/colors/accent3_2" csCatId="accent3" phldr="1"/>
      <dgm:spPr/>
    </dgm:pt>
    <dgm:pt modelId="{2B7C2993-17DD-44CE-8C99-5FC88FEE971F}">
      <dgm:prSet phldrT="[Text]"/>
      <dgm:spPr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gm:spPr>
      <dgm:t>
        <a:bodyPr/>
        <a:lstStyle/>
        <a:p>
          <a:r>
            <a:rPr lang="cs-CZ" dirty="0">
              <a:latin typeface="Calibri" pitchFamily="34" charset="0"/>
            </a:rPr>
            <a:t>Odměna EKO-KOM a bonusy (2009): 97 883 Kč</a:t>
          </a:r>
        </a:p>
        <a:p>
          <a:r>
            <a:rPr lang="cs-CZ" dirty="0">
              <a:latin typeface="Calibri" pitchFamily="34" charset="0"/>
            </a:rPr>
            <a:t>Odměna EKO-KOM a bonusy (2013): 197 049 Kč</a:t>
          </a:r>
          <a:endParaRPr lang="cs-CZ" dirty="0"/>
        </a:p>
      </dgm:t>
    </dgm:pt>
    <dgm:pt modelId="{003E9776-E29B-4CDD-BC58-7002D105C289}" type="parTrans" cxnId="{EDF6D328-C8DF-440D-BE76-B69CA0E0FD0A}">
      <dgm:prSet/>
      <dgm:spPr/>
      <dgm:t>
        <a:bodyPr/>
        <a:lstStyle/>
        <a:p>
          <a:endParaRPr lang="cs-CZ"/>
        </a:p>
      </dgm:t>
    </dgm:pt>
    <dgm:pt modelId="{F0370BAC-E0BC-4EAF-9466-07C0A7009F67}" type="sibTrans" cxnId="{EDF6D328-C8DF-440D-BE76-B69CA0E0FD0A}">
      <dgm:prSet/>
      <dgm:spPr/>
      <dgm:t>
        <a:bodyPr/>
        <a:lstStyle/>
        <a:p>
          <a:endParaRPr lang="cs-CZ"/>
        </a:p>
      </dgm:t>
    </dgm:pt>
    <dgm:pt modelId="{098D0029-7513-4A48-9F74-B31B8BB25D40}">
      <dgm:prSet phldrT="[Text]"/>
      <dgm:spPr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gm:spPr>
      <dgm:t>
        <a:bodyPr/>
        <a:lstStyle/>
        <a:p>
          <a:r>
            <a:rPr lang="cs-CZ" dirty="0">
              <a:latin typeface="Calibri" pitchFamily="34" charset="0"/>
            </a:rPr>
            <a:t>Na TKO zacíleno od 1.4.2012 </a:t>
          </a:r>
        </a:p>
        <a:p>
          <a:r>
            <a:rPr lang="cs-CZ" dirty="0">
              <a:latin typeface="Calibri" pitchFamily="34" charset="0"/>
            </a:rPr>
            <a:t>Platba TKO (1Q 2012): 91 778 Kč</a:t>
          </a:r>
        </a:p>
        <a:p>
          <a:r>
            <a:rPr lang="cs-CZ" dirty="0">
              <a:latin typeface="Calibri" pitchFamily="34" charset="0"/>
            </a:rPr>
            <a:t>Platba TKO (1Q 2013): 50 393 Kč</a:t>
          </a:r>
        </a:p>
        <a:p>
          <a:r>
            <a:rPr lang="cs-CZ" dirty="0">
              <a:latin typeface="Calibri" pitchFamily="34" charset="0"/>
            </a:rPr>
            <a:t>Platba TKO (1Q 2014): 30 522 Kč</a:t>
          </a:r>
          <a:endParaRPr lang="cs-CZ" dirty="0"/>
        </a:p>
      </dgm:t>
    </dgm:pt>
    <dgm:pt modelId="{B8E91E36-E6F4-4678-A637-A5E3D3EE013B}" type="parTrans" cxnId="{FA622DB6-02A5-4213-81CF-C742A536D262}">
      <dgm:prSet/>
      <dgm:spPr/>
      <dgm:t>
        <a:bodyPr/>
        <a:lstStyle/>
        <a:p>
          <a:endParaRPr lang="cs-CZ"/>
        </a:p>
      </dgm:t>
    </dgm:pt>
    <dgm:pt modelId="{AAB363EC-2570-4870-B0E6-18A16A7BDFD9}" type="sibTrans" cxnId="{FA622DB6-02A5-4213-81CF-C742A536D262}">
      <dgm:prSet/>
      <dgm:spPr/>
      <dgm:t>
        <a:bodyPr/>
        <a:lstStyle/>
        <a:p>
          <a:endParaRPr lang="cs-CZ"/>
        </a:p>
      </dgm:t>
    </dgm:pt>
    <dgm:pt modelId="{734FC2F5-D108-4FA4-B21F-BEC67237066E}">
      <dgm:prSet phldrT="[Text]"/>
      <dgm:spPr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gm:spPr>
      <dgm:t>
        <a:bodyPr/>
        <a:lstStyle/>
        <a:p>
          <a:r>
            <a:rPr lang="cs-CZ" dirty="0">
              <a:latin typeface="Calibri" pitchFamily="34" charset="0"/>
            </a:rPr>
            <a:t>Zapojeno domácností: 86,7 %</a:t>
          </a:r>
          <a:endParaRPr lang="cs-CZ" dirty="0"/>
        </a:p>
      </dgm:t>
    </dgm:pt>
    <dgm:pt modelId="{57C1F498-5B2F-4A33-802F-67ECFADA5E95}" type="parTrans" cxnId="{A4E20201-DFD0-4382-B367-0964E61F8831}">
      <dgm:prSet/>
      <dgm:spPr/>
      <dgm:t>
        <a:bodyPr/>
        <a:lstStyle/>
        <a:p>
          <a:endParaRPr lang="cs-CZ"/>
        </a:p>
      </dgm:t>
    </dgm:pt>
    <dgm:pt modelId="{828FA05E-B0E6-45E9-B154-6E47D38771F1}" type="sibTrans" cxnId="{A4E20201-DFD0-4382-B367-0964E61F8831}">
      <dgm:prSet/>
      <dgm:spPr/>
      <dgm:t>
        <a:bodyPr/>
        <a:lstStyle/>
        <a:p>
          <a:endParaRPr lang="cs-CZ"/>
        </a:p>
      </dgm:t>
    </dgm:pt>
    <dgm:pt modelId="{555E507F-32A3-40ED-A203-AB040FD0303B}" type="pres">
      <dgm:prSet presAssocID="{0B41796B-0D23-4E52-A994-982C86DF26D4}" presName="linearFlow" presStyleCnt="0">
        <dgm:presLayoutVars>
          <dgm:dir/>
          <dgm:resizeHandles val="exact"/>
        </dgm:presLayoutVars>
      </dgm:prSet>
      <dgm:spPr/>
    </dgm:pt>
    <dgm:pt modelId="{0872C89F-67FE-4140-899D-64ED3151B4BC}" type="pres">
      <dgm:prSet presAssocID="{2B7C2993-17DD-44CE-8C99-5FC88FEE971F}" presName="composite" presStyleCnt="0"/>
      <dgm:spPr/>
    </dgm:pt>
    <dgm:pt modelId="{59F83134-FE3A-4B45-83AB-42A3AE4988DA}" type="pres">
      <dgm:prSet presAssocID="{2B7C2993-17DD-44CE-8C99-5FC88FEE971F}" presName="imgShp" presStyleLbl="fgImgPlace1" presStyleIdx="0" presStyleCnt="3" custScaleX="71441" custScaleY="67666" custLinFactNeighborX="-29734" custLinFactNeighborY="22236"/>
      <dgm:spPr>
        <a:blipFill dpi="0" rotWithShape="1">
          <a:blip xmlns:r="http://schemas.openxmlformats.org/officeDocument/2006/relationships" r:embed="rId1"/>
          <a:srcRect/>
          <a:stretch>
            <a:fillRect l="-16000" t="-16000" r="-25000" b="-25000"/>
          </a:stretch>
        </a:blipFill>
      </dgm:spPr>
    </dgm:pt>
    <dgm:pt modelId="{09F3751E-0D8D-4B95-9177-C89BDC71C9FB}" type="pres">
      <dgm:prSet presAssocID="{2B7C2993-17DD-44CE-8C99-5FC88FEE971F}" presName="txShp" presStyleLbl="node1" presStyleIdx="0" presStyleCnt="3" custScaleX="123963" custScaleY="79435" custLinFactNeighborX="1132" custLinFactNeighborY="23427">
        <dgm:presLayoutVars>
          <dgm:bulletEnabled val="1"/>
        </dgm:presLayoutVars>
      </dgm:prSet>
      <dgm:spPr/>
    </dgm:pt>
    <dgm:pt modelId="{D70A7A2B-8827-4F1D-8BD8-96CD0F181422}" type="pres">
      <dgm:prSet presAssocID="{F0370BAC-E0BC-4EAF-9466-07C0A7009F67}" presName="spacing" presStyleCnt="0"/>
      <dgm:spPr/>
    </dgm:pt>
    <dgm:pt modelId="{B33AD759-2856-45BC-9CEC-18DB938F4D85}" type="pres">
      <dgm:prSet presAssocID="{098D0029-7513-4A48-9F74-B31B8BB25D40}" presName="composite" presStyleCnt="0"/>
      <dgm:spPr/>
    </dgm:pt>
    <dgm:pt modelId="{932BF0E8-C6E7-48AE-9408-54EB38E3B603}" type="pres">
      <dgm:prSet presAssocID="{098D0029-7513-4A48-9F74-B31B8BB25D40}" presName="imgShp" presStyleLbl="fgImgPlace1" presStyleIdx="1" presStyleCnt="3" custScaleX="71441" custScaleY="67666" custLinFactNeighborX="-28078" custLinFactNeighborY="16214"/>
      <dgm:spPr>
        <a:blipFill dpi="0" rotWithShape="1">
          <a:blip xmlns:r="http://schemas.openxmlformats.org/officeDocument/2006/relationships" r:embed="rId2"/>
          <a:srcRect/>
          <a:stretch>
            <a:fillRect l="-16000" t="-20000" r="-5000" b="1000"/>
          </a:stretch>
        </a:blipFill>
      </dgm:spPr>
    </dgm:pt>
    <dgm:pt modelId="{24DED64F-D575-4876-BBB0-9BD5A1D78B5F}" type="pres">
      <dgm:prSet presAssocID="{098D0029-7513-4A48-9F74-B31B8BB25D40}" presName="txShp" presStyleLbl="node1" presStyleIdx="1" presStyleCnt="3" custScaleX="123083" custScaleY="120668" custLinFactNeighborX="1132" custLinFactNeighborY="17405">
        <dgm:presLayoutVars>
          <dgm:bulletEnabled val="1"/>
        </dgm:presLayoutVars>
      </dgm:prSet>
      <dgm:spPr/>
    </dgm:pt>
    <dgm:pt modelId="{FB303C64-DA35-4764-8237-F72DEBCC221D}" type="pres">
      <dgm:prSet presAssocID="{AAB363EC-2570-4870-B0E6-18A16A7BDFD9}" presName="spacing" presStyleCnt="0"/>
      <dgm:spPr/>
    </dgm:pt>
    <dgm:pt modelId="{A4CB9885-8E08-4B95-A904-A62178E12C8E}" type="pres">
      <dgm:prSet presAssocID="{734FC2F5-D108-4FA4-B21F-BEC67237066E}" presName="composite" presStyleCnt="0"/>
      <dgm:spPr/>
    </dgm:pt>
    <dgm:pt modelId="{D0EA7631-5E57-4711-936C-F9CC1EFC4E17}" type="pres">
      <dgm:prSet presAssocID="{734FC2F5-D108-4FA4-B21F-BEC67237066E}" presName="imgShp" presStyleLbl="fgImgPlace1" presStyleIdx="2" presStyleCnt="3" custScaleX="71441" custScaleY="67666" custLinFactNeighborX="-30276" custLinFactNeighborY="-2699"/>
      <dgm:spPr>
        <a:blipFill dpi="0" rotWithShape="1">
          <a:blip xmlns:r="http://schemas.openxmlformats.org/officeDocument/2006/relationships" r:embed="rId3"/>
          <a:srcRect/>
          <a:stretch>
            <a:fillRect/>
          </a:stretch>
        </a:blipFill>
      </dgm:spPr>
    </dgm:pt>
    <dgm:pt modelId="{EB17C39C-B1CC-45E0-B4AD-85DCA07D93D8}" type="pres">
      <dgm:prSet presAssocID="{734FC2F5-D108-4FA4-B21F-BEC67237066E}" presName="txShp" presStyleLbl="node1" presStyleIdx="2" presStyleCnt="3" custScaleX="119471" custScaleY="54061" custLinFactNeighborX="3636" custLinFactNeighborY="-114">
        <dgm:presLayoutVars>
          <dgm:bulletEnabled val="1"/>
        </dgm:presLayoutVars>
      </dgm:prSet>
      <dgm:spPr/>
    </dgm:pt>
  </dgm:ptLst>
  <dgm:cxnLst>
    <dgm:cxn modelId="{A4E20201-DFD0-4382-B367-0964E61F8831}" srcId="{0B41796B-0D23-4E52-A994-982C86DF26D4}" destId="{734FC2F5-D108-4FA4-B21F-BEC67237066E}" srcOrd="2" destOrd="0" parTransId="{57C1F498-5B2F-4A33-802F-67ECFADA5E95}" sibTransId="{828FA05E-B0E6-45E9-B154-6E47D38771F1}"/>
    <dgm:cxn modelId="{44885811-01BC-497A-9392-183404D423E4}" type="presOf" srcId="{098D0029-7513-4A48-9F74-B31B8BB25D40}" destId="{24DED64F-D575-4876-BBB0-9BD5A1D78B5F}" srcOrd="0" destOrd="0" presId="urn:microsoft.com/office/officeart/2005/8/layout/vList3"/>
    <dgm:cxn modelId="{EDF6D328-C8DF-440D-BE76-B69CA0E0FD0A}" srcId="{0B41796B-0D23-4E52-A994-982C86DF26D4}" destId="{2B7C2993-17DD-44CE-8C99-5FC88FEE971F}" srcOrd="0" destOrd="0" parTransId="{003E9776-E29B-4CDD-BC58-7002D105C289}" sibTransId="{F0370BAC-E0BC-4EAF-9466-07C0A7009F67}"/>
    <dgm:cxn modelId="{1255B088-A2F4-4800-9C18-7E37D881ABFE}" type="presOf" srcId="{734FC2F5-D108-4FA4-B21F-BEC67237066E}" destId="{EB17C39C-B1CC-45E0-B4AD-85DCA07D93D8}" srcOrd="0" destOrd="0" presId="urn:microsoft.com/office/officeart/2005/8/layout/vList3"/>
    <dgm:cxn modelId="{1E6B9A9D-BB53-4F35-B3F4-ACB0789E8244}" type="presOf" srcId="{2B7C2993-17DD-44CE-8C99-5FC88FEE971F}" destId="{09F3751E-0D8D-4B95-9177-C89BDC71C9FB}" srcOrd="0" destOrd="0" presId="urn:microsoft.com/office/officeart/2005/8/layout/vList3"/>
    <dgm:cxn modelId="{FA622DB6-02A5-4213-81CF-C742A536D262}" srcId="{0B41796B-0D23-4E52-A994-982C86DF26D4}" destId="{098D0029-7513-4A48-9F74-B31B8BB25D40}" srcOrd="1" destOrd="0" parTransId="{B8E91E36-E6F4-4678-A637-A5E3D3EE013B}" sibTransId="{AAB363EC-2570-4870-B0E6-18A16A7BDFD9}"/>
    <dgm:cxn modelId="{FC760BC6-8E54-4101-8A10-1DD3C290DC2F}" type="presOf" srcId="{0B41796B-0D23-4E52-A994-982C86DF26D4}" destId="{555E507F-32A3-40ED-A203-AB040FD0303B}" srcOrd="0" destOrd="0" presId="urn:microsoft.com/office/officeart/2005/8/layout/vList3"/>
    <dgm:cxn modelId="{D1AC541F-7237-4918-9AA6-CC4AD24E50BC}" type="presParOf" srcId="{555E507F-32A3-40ED-A203-AB040FD0303B}" destId="{0872C89F-67FE-4140-899D-64ED3151B4BC}" srcOrd="0" destOrd="0" presId="urn:microsoft.com/office/officeart/2005/8/layout/vList3"/>
    <dgm:cxn modelId="{78811120-1031-4151-8B58-A10231DEB1DE}" type="presParOf" srcId="{0872C89F-67FE-4140-899D-64ED3151B4BC}" destId="{59F83134-FE3A-4B45-83AB-42A3AE4988DA}" srcOrd="0" destOrd="0" presId="urn:microsoft.com/office/officeart/2005/8/layout/vList3"/>
    <dgm:cxn modelId="{62710EEE-19AD-4AC3-B5FA-CC5B609195A5}" type="presParOf" srcId="{0872C89F-67FE-4140-899D-64ED3151B4BC}" destId="{09F3751E-0D8D-4B95-9177-C89BDC71C9FB}" srcOrd="1" destOrd="0" presId="urn:microsoft.com/office/officeart/2005/8/layout/vList3"/>
    <dgm:cxn modelId="{4B052E58-54B4-4304-9539-C525729AAC89}" type="presParOf" srcId="{555E507F-32A3-40ED-A203-AB040FD0303B}" destId="{D70A7A2B-8827-4F1D-8BD8-96CD0F181422}" srcOrd="1" destOrd="0" presId="urn:microsoft.com/office/officeart/2005/8/layout/vList3"/>
    <dgm:cxn modelId="{473C2C5D-19E6-49C2-A2BC-E0262F34B6FC}" type="presParOf" srcId="{555E507F-32A3-40ED-A203-AB040FD0303B}" destId="{B33AD759-2856-45BC-9CEC-18DB938F4D85}" srcOrd="2" destOrd="0" presId="urn:microsoft.com/office/officeart/2005/8/layout/vList3"/>
    <dgm:cxn modelId="{E0B65C62-6F34-4679-9503-27D819BA0DFE}" type="presParOf" srcId="{B33AD759-2856-45BC-9CEC-18DB938F4D85}" destId="{932BF0E8-C6E7-48AE-9408-54EB38E3B603}" srcOrd="0" destOrd="0" presId="urn:microsoft.com/office/officeart/2005/8/layout/vList3"/>
    <dgm:cxn modelId="{C7DC7482-F735-42CB-8912-AAE4ECA506E1}" type="presParOf" srcId="{B33AD759-2856-45BC-9CEC-18DB938F4D85}" destId="{24DED64F-D575-4876-BBB0-9BD5A1D78B5F}" srcOrd="1" destOrd="0" presId="urn:microsoft.com/office/officeart/2005/8/layout/vList3"/>
    <dgm:cxn modelId="{1FD0C5FB-F101-4C45-B5C7-A8386052FA3C}" type="presParOf" srcId="{555E507F-32A3-40ED-A203-AB040FD0303B}" destId="{FB303C64-DA35-4764-8237-F72DEBCC221D}" srcOrd="3" destOrd="0" presId="urn:microsoft.com/office/officeart/2005/8/layout/vList3"/>
    <dgm:cxn modelId="{A8C8A075-5F37-4F6B-A921-2140FC1FFB3E}" type="presParOf" srcId="{555E507F-32A3-40ED-A203-AB040FD0303B}" destId="{A4CB9885-8E08-4B95-A904-A62178E12C8E}" srcOrd="4" destOrd="0" presId="urn:microsoft.com/office/officeart/2005/8/layout/vList3"/>
    <dgm:cxn modelId="{E3F6AB8F-743A-4E30-AC3C-C5409558D2DF}" type="presParOf" srcId="{A4CB9885-8E08-4B95-A904-A62178E12C8E}" destId="{D0EA7631-5E57-4711-936C-F9CC1EFC4E17}" srcOrd="0" destOrd="0" presId="urn:microsoft.com/office/officeart/2005/8/layout/vList3"/>
    <dgm:cxn modelId="{B9F02567-8722-4925-8D58-0246EFAD999E}" type="presParOf" srcId="{A4CB9885-8E08-4B95-A904-A62178E12C8E}" destId="{EB17C39C-B1CC-45E0-B4AD-85DCA07D93D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B41796B-0D23-4E52-A994-982C86DF26D4}" type="doc">
      <dgm:prSet loTypeId="urn:microsoft.com/office/officeart/2005/8/layout/vList3" loCatId="picture" qsTypeId="urn:microsoft.com/office/officeart/2005/8/quickstyle/simple5" qsCatId="simple" csTypeId="urn:microsoft.com/office/officeart/2005/8/colors/accent3_2" csCatId="accent3" phldr="1"/>
      <dgm:spPr/>
    </dgm:pt>
    <dgm:pt modelId="{2B7C2993-17DD-44CE-8C99-5FC88FEE971F}">
      <dgm:prSet phldrT="[Text]"/>
      <dgm:spPr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gm:spPr>
      <dgm:t>
        <a:bodyPr/>
        <a:lstStyle/>
        <a:p>
          <a:r>
            <a:rPr lang="cs-CZ" dirty="0">
              <a:latin typeface="Calibri" pitchFamily="34" charset="0"/>
            </a:rPr>
            <a:t>Odměna EKO-KOM (2011): 46 813 Kč</a:t>
          </a:r>
        </a:p>
        <a:p>
          <a:r>
            <a:rPr lang="cs-CZ" dirty="0">
              <a:latin typeface="Calibri" pitchFamily="34" charset="0"/>
            </a:rPr>
            <a:t>Odměna EKO-KOM (2013): 277 790 Kč</a:t>
          </a:r>
          <a:endParaRPr lang="cs-CZ" dirty="0"/>
        </a:p>
      </dgm:t>
    </dgm:pt>
    <dgm:pt modelId="{003E9776-E29B-4CDD-BC58-7002D105C289}" type="parTrans" cxnId="{EDF6D328-C8DF-440D-BE76-B69CA0E0FD0A}">
      <dgm:prSet/>
      <dgm:spPr/>
      <dgm:t>
        <a:bodyPr/>
        <a:lstStyle/>
        <a:p>
          <a:endParaRPr lang="cs-CZ"/>
        </a:p>
      </dgm:t>
    </dgm:pt>
    <dgm:pt modelId="{F0370BAC-E0BC-4EAF-9466-07C0A7009F67}" type="sibTrans" cxnId="{EDF6D328-C8DF-440D-BE76-B69CA0E0FD0A}">
      <dgm:prSet/>
      <dgm:spPr/>
      <dgm:t>
        <a:bodyPr/>
        <a:lstStyle/>
        <a:p>
          <a:endParaRPr lang="cs-CZ"/>
        </a:p>
      </dgm:t>
    </dgm:pt>
    <dgm:pt modelId="{098D0029-7513-4A48-9F74-B31B8BB25D40}">
      <dgm:prSet phldrT="[Text]"/>
      <dgm:spPr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gm:spPr>
      <dgm:t>
        <a:bodyPr/>
        <a:lstStyle/>
        <a:p>
          <a:r>
            <a:rPr lang="cs-CZ" dirty="0">
              <a:latin typeface="Calibri" pitchFamily="34" charset="0"/>
            </a:rPr>
            <a:t>Na TKO zacíleno od 1.1.2014 </a:t>
          </a:r>
        </a:p>
        <a:p>
          <a:r>
            <a:rPr lang="cs-CZ" dirty="0">
              <a:latin typeface="Calibri" pitchFamily="34" charset="0"/>
            </a:rPr>
            <a:t>Platba TKO (1Q 2013): 139 296 Kč</a:t>
          </a:r>
        </a:p>
        <a:p>
          <a:r>
            <a:rPr lang="cs-CZ" dirty="0">
              <a:latin typeface="Calibri" pitchFamily="34" charset="0"/>
            </a:rPr>
            <a:t>Platba TKO(1Q 2014): 71 892 Kč</a:t>
          </a:r>
          <a:endParaRPr lang="cs-CZ" dirty="0"/>
        </a:p>
      </dgm:t>
    </dgm:pt>
    <dgm:pt modelId="{B8E91E36-E6F4-4678-A637-A5E3D3EE013B}" type="parTrans" cxnId="{FA622DB6-02A5-4213-81CF-C742A536D262}">
      <dgm:prSet/>
      <dgm:spPr/>
      <dgm:t>
        <a:bodyPr/>
        <a:lstStyle/>
        <a:p>
          <a:endParaRPr lang="cs-CZ"/>
        </a:p>
      </dgm:t>
    </dgm:pt>
    <dgm:pt modelId="{AAB363EC-2570-4870-B0E6-18A16A7BDFD9}" type="sibTrans" cxnId="{FA622DB6-02A5-4213-81CF-C742A536D262}">
      <dgm:prSet/>
      <dgm:spPr/>
      <dgm:t>
        <a:bodyPr/>
        <a:lstStyle/>
        <a:p>
          <a:endParaRPr lang="cs-CZ"/>
        </a:p>
      </dgm:t>
    </dgm:pt>
    <dgm:pt modelId="{734FC2F5-D108-4FA4-B21F-BEC67237066E}">
      <dgm:prSet phldrT="[Text]"/>
      <dgm:spPr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gm:spPr>
      <dgm:t>
        <a:bodyPr/>
        <a:lstStyle/>
        <a:p>
          <a:r>
            <a:rPr lang="cs-CZ" dirty="0">
              <a:latin typeface="Calibri" pitchFamily="34" charset="0"/>
            </a:rPr>
            <a:t>Zapojeno domácností: 91,9 %</a:t>
          </a:r>
          <a:endParaRPr lang="cs-CZ" dirty="0"/>
        </a:p>
      </dgm:t>
    </dgm:pt>
    <dgm:pt modelId="{57C1F498-5B2F-4A33-802F-67ECFADA5E95}" type="parTrans" cxnId="{A4E20201-DFD0-4382-B367-0964E61F8831}">
      <dgm:prSet/>
      <dgm:spPr/>
      <dgm:t>
        <a:bodyPr/>
        <a:lstStyle/>
        <a:p>
          <a:endParaRPr lang="cs-CZ"/>
        </a:p>
      </dgm:t>
    </dgm:pt>
    <dgm:pt modelId="{828FA05E-B0E6-45E9-B154-6E47D38771F1}" type="sibTrans" cxnId="{A4E20201-DFD0-4382-B367-0964E61F8831}">
      <dgm:prSet/>
      <dgm:spPr/>
      <dgm:t>
        <a:bodyPr/>
        <a:lstStyle/>
        <a:p>
          <a:endParaRPr lang="cs-CZ"/>
        </a:p>
      </dgm:t>
    </dgm:pt>
    <dgm:pt modelId="{555E507F-32A3-40ED-A203-AB040FD0303B}" type="pres">
      <dgm:prSet presAssocID="{0B41796B-0D23-4E52-A994-982C86DF26D4}" presName="linearFlow" presStyleCnt="0">
        <dgm:presLayoutVars>
          <dgm:dir/>
          <dgm:resizeHandles val="exact"/>
        </dgm:presLayoutVars>
      </dgm:prSet>
      <dgm:spPr/>
    </dgm:pt>
    <dgm:pt modelId="{0872C89F-67FE-4140-899D-64ED3151B4BC}" type="pres">
      <dgm:prSet presAssocID="{2B7C2993-17DD-44CE-8C99-5FC88FEE971F}" presName="composite" presStyleCnt="0"/>
      <dgm:spPr/>
    </dgm:pt>
    <dgm:pt modelId="{59F83134-FE3A-4B45-83AB-42A3AE4988DA}" type="pres">
      <dgm:prSet presAssocID="{2B7C2993-17DD-44CE-8C99-5FC88FEE971F}" presName="imgShp" presStyleLbl="fgImgPlace1" presStyleIdx="0" presStyleCnt="3" custScaleX="71441" custScaleY="67666" custLinFactNeighborX="-29734" custLinFactNeighborY="22236"/>
      <dgm:spPr>
        <a:blipFill dpi="0" rotWithShape="1">
          <a:blip xmlns:r="http://schemas.openxmlformats.org/officeDocument/2006/relationships" r:embed="rId1"/>
          <a:srcRect/>
          <a:stretch>
            <a:fillRect l="-16000" t="-16000" r="-25000" b="-25000"/>
          </a:stretch>
        </a:blipFill>
      </dgm:spPr>
    </dgm:pt>
    <dgm:pt modelId="{09F3751E-0D8D-4B95-9177-C89BDC71C9FB}" type="pres">
      <dgm:prSet presAssocID="{2B7C2993-17DD-44CE-8C99-5FC88FEE971F}" presName="txShp" presStyleLbl="node1" presStyleIdx="0" presStyleCnt="3" custScaleX="123963" custScaleY="79435" custLinFactNeighborX="1132" custLinFactNeighborY="23427">
        <dgm:presLayoutVars>
          <dgm:bulletEnabled val="1"/>
        </dgm:presLayoutVars>
      </dgm:prSet>
      <dgm:spPr/>
    </dgm:pt>
    <dgm:pt modelId="{D70A7A2B-8827-4F1D-8BD8-96CD0F181422}" type="pres">
      <dgm:prSet presAssocID="{F0370BAC-E0BC-4EAF-9466-07C0A7009F67}" presName="spacing" presStyleCnt="0"/>
      <dgm:spPr/>
    </dgm:pt>
    <dgm:pt modelId="{B33AD759-2856-45BC-9CEC-18DB938F4D85}" type="pres">
      <dgm:prSet presAssocID="{098D0029-7513-4A48-9F74-B31B8BB25D40}" presName="composite" presStyleCnt="0"/>
      <dgm:spPr/>
    </dgm:pt>
    <dgm:pt modelId="{932BF0E8-C6E7-48AE-9408-54EB38E3B603}" type="pres">
      <dgm:prSet presAssocID="{098D0029-7513-4A48-9F74-B31B8BB25D40}" presName="imgShp" presStyleLbl="fgImgPlace1" presStyleIdx="1" presStyleCnt="3" custScaleX="71441" custScaleY="67666" custLinFactNeighborX="-28078" custLinFactNeighborY="16214"/>
      <dgm:spPr>
        <a:blipFill dpi="0" rotWithShape="1">
          <a:blip xmlns:r="http://schemas.openxmlformats.org/officeDocument/2006/relationships" r:embed="rId2"/>
          <a:srcRect/>
          <a:stretch>
            <a:fillRect l="-16000" t="-20000" r="-5000" b="1000"/>
          </a:stretch>
        </a:blipFill>
      </dgm:spPr>
    </dgm:pt>
    <dgm:pt modelId="{24DED64F-D575-4876-BBB0-9BD5A1D78B5F}" type="pres">
      <dgm:prSet presAssocID="{098D0029-7513-4A48-9F74-B31B8BB25D40}" presName="txShp" presStyleLbl="node1" presStyleIdx="1" presStyleCnt="3" custScaleX="123083" custScaleY="108063" custLinFactNeighborX="1132" custLinFactNeighborY="17405">
        <dgm:presLayoutVars>
          <dgm:bulletEnabled val="1"/>
        </dgm:presLayoutVars>
      </dgm:prSet>
      <dgm:spPr/>
    </dgm:pt>
    <dgm:pt modelId="{FB303C64-DA35-4764-8237-F72DEBCC221D}" type="pres">
      <dgm:prSet presAssocID="{AAB363EC-2570-4870-B0E6-18A16A7BDFD9}" presName="spacing" presStyleCnt="0"/>
      <dgm:spPr/>
    </dgm:pt>
    <dgm:pt modelId="{A4CB9885-8E08-4B95-A904-A62178E12C8E}" type="pres">
      <dgm:prSet presAssocID="{734FC2F5-D108-4FA4-B21F-BEC67237066E}" presName="composite" presStyleCnt="0"/>
      <dgm:spPr/>
    </dgm:pt>
    <dgm:pt modelId="{D0EA7631-5E57-4711-936C-F9CC1EFC4E17}" type="pres">
      <dgm:prSet presAssocID="{734FC2F5-D108-4FA4-B21F-BEC67237066E}" presName="imgShp" presStyleLbl="fgImgPlace1" presStyleIdx="2" presStyleCnt="3" custScaleX="71441" custScaleY="67666" custLinFactNeighborX="-30276" custLinFactNeighborY="-2699"/>
      <dgm:spPr>
        <a:blipFill dpi="0" rotWithShape="1">
          <a:blip xmlns:r="http://schemas.openxmlformats.org/officeDocument/2006/relationships" r:embed="rId3"/>
          <a:srcRect/>
          <a:stretch>
            <a:fillRect/>
          </a:stretch>
        </a:blipFill>
      </dgm:spPr>
    </dgm:pt>
    <dgm:pt modelId="{EB17C39C-B1CC-45E0-B4AD-85DCA07D93D8}" type="pres">
      <dgm:prSet presAssocID="{734FC2F5-D108-4FA4-B21F-BEC67237066E}" presName="txShp" presStyleLbl="node1" presStyleIdx="2" presStyleCnt="3" custScaleX="119471" custScaleY="54061" custLinFactNeighborX="3636" custLinFactNeighborY="-114">
        <dgm:presLayoutVars>
          <dgm:bulletEnabled val="1"/>
        </dgm:presLayoutVars>
      </dgm:prSet>
      <dgm:spPr/>
    </dgm:pt>
  </dgm:ptLst>
  <dgm:cxnLst>
    <dgm:cxn modelId="{A4E20201-DFD0-4382-B367-0964E61F8831}" srcId="{0B41796B-0D23-4E52-A994-982C86DF26D4}" destId="{734FC2F5-D108-4FA4-B21F-BEC67237066E}" srcOrd="2" destOrd="0" parTransId="{57C1F498-5B2F-4A33-802F-67ECFADA5E95}" sibTransId="{828FA05E-B0E6-45E9-B154-6E47D38771F1}"/>
    <dgm:cxn modelId="{EDF6D328-C8DF-440D-BE76-B69CA0E0FD0A}" srcId="{0B41796B-0D23-4E52-A994-982C86DF26D4}" destId="{2B7C2993-17DD-44CE-8C99-5FC88FEE971F}" srcOrd="0" destOrd="0" parTransId="{003E9776-E29B-4CDD-BC58-7002D105C289}" sibTransId="{F0370BAC-E0BC-4EAF-9466-07C0A7009F67}"/>
    <dgm:cxn modelId="{17D8933C-23C6-4720-AE67-76E5E74840AF}" type="presOf" srcId="{098D0029-7513-4A48-9F74-B31B8BB25D40}" destId="{24DED64F-D575-4876-BBB0-9BD5A1D78B5F}" srcOrd="0" destOrd="0" presId="urn:microsoft.com/office/officeart/2005/8/layout/vList3"/>
    <dgm:cxn modelId="{C080D07D-B682-4022-9599-138EA5D2A810}" type="presOf" srcId="{2B7C2993-17DD-44CE-8C99-5FC88FEE971F}" destId="{09F3751E-0D8D-4B95-9177-C89BDC71C9FB}" srcOrd="0" destOrd="0" presId="urn:microsoft.com/office/officeart/2005/8/layout/vList3"/>
    <dgm:cxn modelId="{C936A399-C676-43E4-B387-0F917A8A92F6}" type="presOf" srcId="{734FC2F5-D108-4FA4-B21F-BEC67237066E}" destId="{EB17C39C-B1CC-45E0-B4AD-85DCA07D93D8}" srcOrd="0" destOrd="0" presId="urn:microsoft.com/office/officeart/2005/8/layout/vList3"/>
    <dgm:cxn modelId="{BCB9F0A1-627A-47E3-93A0-2CB63AF73A49}" type="presOf" srcId="{0B41796B-0D23-4E52-A994-982C86DF26D4}" destId="{555E507F-32A3-40ED-A203-AB040FD0303B}" srcOrd="0" destOrd="0" presId="urn:microsoft.com/office/officeart/2005/8/layout/vList3"/>
    <dgm:cxn modelId="{FA622DB6-02A5-4213-81CF-C742A536D262}" srcId="{0B41796B-0D23-4E52-A994-982C86DF26D4}" destId="{098D0029-7513-4A48-9F74-B31B8BB25D40}" srcOrd="1" destOrd="0" parTransId="{B8E91E36-E6F4-4678-A637-A5E3D3EE013B}" sibTransId="{AAB363EC-2570-4870-B0E6-18A16A7BDFD9}"/>
    <dgm:cxn modelId="{1118A84C-43B4-4B58-9F72-5AD3F2EA884D}" type="presParOf" srcId="{555E507F-32A3-40ED-A203-AB040FD0303B}" destId="{0872C89F-67FE-4140-899D-64ED3151B4BC}" srcOrd="0" destOrd="0" presId="urn:microsoft.com/office/officeart/2005/8/layout/vList3"/>
    <dgm:cxn modelId="{08F41A7C-0A7A-4820-B322-5F153DDFB11C}" type="presParOf" srcId="{0872C89F-67FE-4140-899D-64ED3151B4BC}" destId="{59F83134-FE3A-4B45-83AB-42A3AE4988DA}" srcOrd="0" destOrd="0" presId="urn:microsoft.com/office/officeart/2005/8/layout/vList3"/>
    <dgm:cxn modelId="{D58C9086-8082-49BA-8EA9-E4CB726800C9}" type="presParOf" srcId="{0872C89F-67FE-4140-899D-64ED3151B4BC}" destId="{09F3751E-0D8D-4B95-9177-C89BDC71C9FB}" srcOrd="1" destOrd="0" presId="urn:microsoft.com/office/officeart/2005/8/layout/vList3"/>
    <dgm:cxn modelId="{6730529D-65A8-4780-A4AE-09CFBAD4E911}" type="presParOf" srcId="{555E507F-32A3-40ED-A203-AB040FD0303B}" destId="{D70A7A2B-8827-4F1D-8BD8-96CD0F181422}" srcOrd="1" destOrd="0" presId="urn:microsoft.com/office/officeart/2005/8/layout/vList3"/>
    <dgm:cxn modelId="{1E087504-B1D6-4383-A015-347C7274C5E9}" type="presParOf" srcId="{555E507F-32A3-40ED-A203-AB040FD0303B}" destId="{B33AD759-2856-45BC-9CEC-18DB938F4D85}" srcOrd="2" destOrd="0" presId="urn:microsoft.com/office/officeart/2005/8/layout/vList3"/>
    <dgm:cxn modelId="{CDAF238E-C2DD-4BF1-A8F7-E1402B362FDF}" type="presParOf" srcId="{B33AD759-2856-45BC-9CEC-18DB938F4D85}" destId="{932BF0E8-C6E7-48AE-9408-54EB38E3B603}" srcOrd="0" destOrd="0" presId="urn:microsoft.com/office/officeart/2005/8/layout/vList3"/>
    <dgm:cxn modelId="{B44FA9A2-8396-47B9-AA97-7269EF96EC6C}" type="presParOf" srcId="{B33AD759-2856-45BC-9CEC-18DB938F4D85}" destId="{24DED64F-D575-4876-BBB0-9BD5A1D78B5F}" srcOrd="1" destOrd="0" presId="urn:microsoft.com/office/officeart/2005/8/layout/vList3"/>
    <dgm:cxn modelId="{54459977-6AC9-48D5-852D-C0D5ECA4E4D1}" type="presParOf" srcId="{555E507F-32A3-40ED-A203-AB040FD0303B}" destId="{FB303C64-DA35-4764-8237-F72DEBCC221D}" srcOrd="3" destOrd="0" presId="urn:microsoft.com/office/officeart/2005/8/layout/vList3"/>
    <dgm:cxn modelId="{F8A56905-A72B-4876-9218-EC55B94D8A83}" type="presParOf" srcId="{555E507F-32A3-40ED-A203-AB040FD0303B}" destId="{A4CB9885-8E08-4B95-A904-A62178E12C8E}" srcOrd="4" destOrd="0" presId="urn:microsoft.com/office/officeart/2005/8/layout/vList3"/>
    <dgm:cxn modelId="{18ABB7D7-18B2-436C-8B13-0E1E050FA756}" type="presParOf" srcId="{A4CB9885-8E08-4B95-A904-A62178E12C8E}" destId="{D0EA7631-5E57-4711-936C-F9CC1EFC4E17}" srcOrd="0" destOrd="0" presId="urn:microsoft.com/office/officeart/2005/8/layout/vList3"/>
    <dgm:cxn modelId="{B84DCE18-90AD-4B78-AACE-E2F4E3C13902}" type="presParOf" srcId="{A4CB9885-8E08-4B95-A904-A62178E12C8E}" destId="{EB17C39C-B1CC-45E0-B4AD-85DCA07D93D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B41796B-0D23-4E52-A994-982C86DF26D4}" type="doc">
      <dgm:prSet loTypeId="urn:microsoft.com/office/officeart/2005/8/layout/vList3" loCatId="picture" qsTypeId="urn:microsoft.com/office/officeart/2005/8/quickstyle/simple5" qsCatId="simple" csTypeId="urn:microsoft.com/office/officeart/2005/8/colors/accent3_2" csCatId="accent3" phldr="1"/>
      <dgm:spPr/>
    </dgm:pt>
    <dgm:pt modelId="{2B7C2993-17DD-44CE-8C99-5FC88FEE971F}">
      <dgm:prSet phldrT="[Text]"/>
      <dgm:spPr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gm:spPr>
      <dgm:t>
        <a:bodyPr/>
        <a:lstStyle/>
        <a:p>
          <a:r>
            <a:rPr lang="cs-CZ" dirty="0">
              <a:latin typeface="Calibri" pitchFamily="34" charset="0"/>
            </a:rPr>
            <a:t>Odměna EKO-KOM (2012): 79 510 Kč</a:t>
          </a:r>
        </a:p>
        <a:p>
          <a:r>
            <a:rPr lang="cs-CZ" dirty="0">
              <a:latin typeface="Calibri" pitchFamily="34" charset="0"/>
            </a:rPr>
            <a:t>Odměna EKO-KOM (2013): 248 158 Kč</a:t>
          </a:r>
          <a:endParaRPr lang="cs-CZ" dirty="0"/>
        </a:p>
      </dgm:t>
    </dgm:pt>
    <dgm:pt modelId="{003E9776-E29B-4CDD-BC58-7002D105C289}" type="parTrans" cxnId="{EDF6D328-C8DF-440D-BE76-B69CA0E0FD0A}">
      <dgm:prSet/>
      <dgm:spPr/>
      <dgm:t>
        <a:bodyPr/>
        <a:lstStyle/>
        <a:p>
          <a:endParaRPr lang="cs-CZ"/>
        </a:p>
      </dgm:t>
    </dgm:pt>
    <dgm:pt modelId="{F0370BAC-E0BC-4EAF-9466-07C0A7009F67}" type="sibTrans" cxnId="{EDF6D328-C8DF-440D-BE76-B69CA0E0FD0A}">
      <dgm:prSet/>
      <dgm:spPr/>
      <dgm:t>
        <a:bodyPr/>
        <a:lstStyle/>
        <a:p>
          <a:endParaRPr lang="cs-CZ"/>
        </a:p>
      </dgm:t>
    </dgm:pt>
    <dgm:pt modelId="{098D0029-7513-4A48-9F74-B31B8BB25D40}">
      <dgm:prSet phldrT="[Text]"/>
      <dgm:spPr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gm:spPr>
      <dgm:t>
        <a:bodyPr/>
        <a:lstStyle/>
        <a:p>
          <a:r>
            <a:rPr lang="cs-CZ" dirty="0">
              <a:latin typeface="Calibri" pitchFamily="34" charset="0"/>
            </a:rPr>
            <a:t>Na TKO zacíleno od 1.10.2013 </a:t>
          </a:r>
        </a:p>
        <a:p>
          <a:r>
            <a:rPr lang="cs-CZ" dirty="0">
              <a:latin typeface="Calibri" pitchFamily="34" charset="0"/>
            </a:rPr>
            <a:t>Platba TKO (1Q 2013): 227 662 Kč</a:t>
          </a:r>
        </a:p>
        <a:p>
          <a:r>
            <a:rPr lang="cs-CZ" dirty="0">
              <a:latin typeface="Calibri" pitchFamily="34" charset="0"/>
            </a:rPr>
            <a:t>Platba TKO (1Q 2014): 107 710 Kč</a:t>
          </a:r>
          <a:endParaRPr lang="cs-CZ" dirty="0"/>
        </a:p>
      </dgm:t>
    </dgm:pt>
    <dgm:pt modelId="{B8E91E36-E6F4-4678-A637-A5E3D3EE013B}" type="parTrans" cxnId="{FA622DB6-02A5-4213-81CF-C742A536D262}">
      <dgm:prSet/>
      <dgm:spPr/>
      <dgm:t>
        <a:bodyPr/>
        <a:lstStyle/>
        <a:p>
          <a:endParaRPr lang="cs-CZ"/>
        </a:p>
      </dgm:t>
    </dgm:pt>
    <dgm:pt modelId="{AAB363EC-2570-4870-B0E6-18A16A7BDFD9}" type="sibTrans" cxnId="{FA622DB6-02A5-4213-81CF-C742A536D262}">
      <dgm:prSet/>
      <dgm:spPr/>
      <dgm:t>
        <a:bodyPr/>
        <a:lstStyle/>
        <a:p>
          <a:endParaRPr lang="cs-CZ"/>
        </a:p>
      </dgm:t>
    </dgm:pt>
    <dgm:pt modelId="{734FC2F5-D108-4FA4-B21F-BEC67237066E}">
      <dgm:prSet phldrT="[Text]"/>
      <dgm:spPr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gm:spPr>
      <dgm:t>
        <a:bodyPr/>
        <a:lstStyle/>
        <a:p>
          <a:r>
            <a:rPr lang="cs-CZ" dirty="0">
              <a:latin typeface="Calibri" pitchFamily="34" charset="0"/>
            </a:rPr>
            <a:t>Zapojeno domácností: 87 %</a:t>
          </a:r>
          <a:endParaRPr lang="cs-CZ" dirty="0"/>
        </a:p>
      </dgm:t>
    </dgm:pt>
    <dgm:pt modelId="{57C1F498-5B2F-4A33-802F-67ECFADA5E95}" type="parTrans" cxnId="{A4E20201-DFD0-4382-B367-0964E61F8831}">
      <dgm:prSet/>
      <dgm:spPr/>
      <dgm:t>
        <a:bodyPr/>
        <a:lstStyle/>
        <a:p>
          <a:endParaRPr lang="cs-CZ"/>
        </a:p>
      </dgm:t>
    </dgm:pt>
    <dgm:pt modelId="{828FA05E-B0E6-45E9-B154-6E47D38771F1}" type="sibTrans" cxnId="{A4E20201-DFD0-4382-B367-0964E61F8831}">
      <dgm:prSet/>
      <dgm:spPr/>
      <dgm:t>
        <a:bodyPr/>
        <a:lstStyle/>
        <a:p>
          <a:endParaRPr lang="cs-CZ"/>
        </a:p>
      </dgm:t>
    </dgm:pt>
    <dgm:pt modelId="{555E507F-32A3-40ED-A203-AB040FD0303B}" type="pres">
      <dgm:prSet presAssocID="{0B41796B-0D23-4E52-A994-982C86DF26D4}" presName="linearFlow" presStyleCnt="0">
        <dgm:presLayoutVars>
          <dgm:dir/>
          <dgm:resizeHandles val="exact"/>
        </dgm:presLayoutVars>
      </dgm:prSet>
      <dgm:spPr/>
    </dgm:pt>
    <dgm:pt modelId="{0872C89F-67FE-4140-899D-64ED3151B4BC}" type="pres">
      <dgm:prSet presAssocID="{2B7C2993-17DD-44CE-8C99-5FC88FEE971F}" presName="composite" presStyleCnt="0"/>
      <dgm:spPr/>
    </dgm:pt>
    <dgm:pt modelId="{59F83134-FE3A-4B45-83AB-42A3AE4988DA}" type="pres">
      <dgm:prSet presAssocID="{2B7C2993-17DD-44CE-8C99-5FC88FEE971F}" presName="imgShp" presStyleLbl="fgImgPlace1" presStyleIdx="0" presStyleCnt="3" custScaleX="71441" custScaleY="67666" custLinFactNeighborX="-29734" custLinFactNeighborY="22236"/>
      <dgm:spPr>
        <a:blipFill dpi="0" rotWithShape="1">
          <a:blip xmlns:r="http://schemas.openxmlformats.org/officeDocument/2006/relationships" r:embed="rId1"/>
          <a:srcRect/>
          <a:stretch>
            <a:fillRect l="-16000" t="-16000" r="-25000" b="-25000"/>
          </a:stretch>
        </a:blipFill>
      </dgm:spPr>
    </dgm:pt>
    <dgm:pt modelId="{09F3751E-0D8D-4B95-9177-C89BDC71C9FB}" type="pres">
      <dgm:prSet presAssocID="{2B7C2993-17DD-44CE-8C99-5FC88FEE971F}" presName="txShp" presStyleLbl="node1" presStyleIdx="0" presStyleCnt="3" custScaleX="123963" custScaleY="79435" custLinFactNeighborX="1132" custLinFactNeighborY="23427">
        <dgm:presLayoutVars>
          <dgm:bulletEnabled val="1"/>
        </dgm:presLayoutVars>
      </dgm:prSet>
      <dgm:spPr/>
    </dgm:pt>
    <dgm:pt modelId="{D70A7A2B-8827-4F1D-8BD8-96CD0F181422}" type="pres">
      <dgm:prSet presAssocID="{F0370BAC-E0BC-4EAF-9466-07C0A7009F67}" presName="spacing" presStyleCnt="0"/>
      <dgm:spPr/>
    </dgm:pt>
    <dgm:pt modelId="{B33AD759-2856-45BC-9CEC-18DB938F4D85}" type="pres">
      <dgm:prSet presAssocID="{098D0029-7513-4A48-9F74-B31B8BB25D40}" presName="composite" presStyleCnt="0"/>
      <dgm:spPr/>
    </dgm:pt>
    <dgm:pt modelId="{932BF0E8-C6E7-48AE-9408-54EB38E3B603}" type="pres">
      <dgm:prSet presAssocID="{098D0029-7513-4A48-9F74-B31B8BB25D40}" presName="imgShp" presStyleLbl="fgImgPlace1" presStyleIdx="1" presStyleCnt="3" custScaleX="71441" custScaleY="67666" custLinFactNeighborX="-28078" custLinFactNeighborY="16214"/>
      <dgm:spPr>
        <a:blipFill dpi="0" rotWithShape="1">
          <a:blip xmlns:r="http://schemas.openxmlformats.org/officeDocument/2006/relationships" r:embed="rId2"/>
          <a:srcRect/>
          <a:stretch>
            <a:fillRect l="-16000" t="-20000" r="-5000" b="1000"/>
          </a:stretch>
        </a:blipFill>
      </dgm:spPr>
    </dgm:pt>
    <dgm:pt modelId="{24DED64F-D575-4876-BBB0-9BD5A1D78B5F}" type="pres">
      <dgm:prSet presAssocID="{098D0029-7513-4A48-9F74-B31B8BB25D40}" presName="txShp" presStyleLbl="node1" presStyleIdx="1" presStyleCnt="3" custScaleX="123083" custScaleY="108063" custLinFactNeighborX="1132" custLinFactNeighborY="17405">
        <dgm:presLayoutVars>
          <dgm:bulletEnabled val="1"/>
        </dgm:presLayoutVars>
      </dgm:prSet>
      <dgm:spPr/>
    </dgm:pt>
    <dgm:pt modelId="{FB303C64-DA35-4764-8237-F72DEBCC221D}" type="pres">
      <dgm:prSet presAssocID="{AAB363EC-2570-4870-B0E6-18A16A7BDFD9}" presName="spacing" presStyleCnt="0"/>
      <dgm:spPr/>
    </dgm:pt>
    <dgm:pt modelId="{A4CB9885-8E08-4B95-A904-A62178E12C8E}" type="pres">
      <dgm:prSet presAssocID="{734FC2F5-D108-4FA4-B21F-BEC67237066E}" presName="composite" presStyleCnt="0"/>
      <dgm:spPr/>
    </dgm:pt>
    <dgm:pt modelId="{D0EA7631-5E57-4711-936C-F9CC1EFC4E17}" type="pres">
      <dgm:prSet presAssocID="{734FC2F5-D108-4FA4-B21F-BEC67237066E}" presName="imgShp" presStyleLbl="fgImgPlace1" presStyleIdx="2" presStyleCnt="3" custScaleX="71441" custScaleY="67666" custLinFactNeighborX="-30276" custLinFactNeighborY="-2699"/>
      <dgm:spPr>
        <a:blipFill dpi="0" rotWithShape="1">
          <a:blip xmlns:r="http://schemas.openxmlformats.org/officeDocument/2006/relationships" r:embed="rId3"/>
          <a:srcRect/>
          <a:stretch>
            <a:fillRect/>
          </a:stretch>
        </a:blipFill>
      </dgm:spPr>
    </dgm:pt>
    <dgm:pt modelId="{EB17C39C-B1CC-45E0-B4AD-85DCA07D93D8}" type="pres">
      <dgm:prSet presAssocID="{734FC2F5-D108-4FA4-B21F-BEC67237066E}" presName="txShp" presStyleLbl="node1" presStyleIdx="2" presStyleCnt="3" custScaleX="119471" custScaleY="54061" custLinFactNeighborX="3636" custLinFactNeighborY="-114">
        <dgm:presLayoutVars>
          <dgm:bulletEnabled val="1"/>
        </dgm:presLayoutVars>
      </dgm:prSet>
      <dgm:spPr/>
    </dgm:pt>
  </dgm:ptLst>
  <dgm:cxnLst>
    <dgm:cxn modelId="{A4E20201-DFD0-4382-B367-0964E61F8831}" srcId="{0B41796B-0D23-4E52-A994-982C86DF26D4}" destId="{734FC2F5-D108-4FA4-B21F-BEC67237066E}" srcOrd="2" destOrd="0" parTransId="{57C1F498-5B2F-4A33-802F-67ECFADA5E95}" sibTransId="{828FA05E-B0E6-45E9-B154-6E47D38771F1}"/>
    <dgm:cxn modelId="{EDF6D328-C8DF-440D-BE76-B69CA0E0FD0A}" srcId="{0B41796B-0D23-4E52-A994-982C86DF26D4}" destId="{2B7C2993-17DD-44CE-8C99-5FC88FEE971F}" srcOrd="0" destOrd="0" parTransId="{003E9776-E29B-4CDD-BC58-7002D105C289}" sibTransId="{F0370BAC-E0BC-4EAF-9466-07C0A7009F67}"/>
    <dgm:cxn modelId="{603F132A-203E-49AB-928D-737B5B881AD1}" type="presOf" srcId="{2B7C2993-17DD-44CE-8C99-5FC88FEE971F}" destId="{09F3751E-0D8D-4B95-9177-C89BDC71C9FB}" srcOrd="0" destOrd="0" presId="urn:microsoft.com/office/officeart/2005/8/layout/vList3"/>
    <dgm:cxn modelId="{6959174C-F4AF-45DB-AB2D-E8B4B3411A1F}" type="presOf" srcId="{734FC2F5-D108-4FA4-B21F-BEC67237066E}" destId="{EB17C39C-B1CC-45E0-B4AD-85DCA07D93D8}" srcOrd="0" destOrd="0" presId="urn:microsoft.com/office/officeart/2005/8/layout/vList3"/>
    <dgm:cxn modelId="{FA622DB6-02A5-4213-81CF-C742A536D262}" srcId="{0B41796B-0D23-4E52-A994-982C86DF26D4}" destId="{098D0029-7513-4A48-9F74-B31B8BB25D40}" srcOrd="1" destOrd="0" parTransId="{B8E91E36-E6F4-4678-A637-A5E3D3EE013B}" sibTransId="{AAB363EC-2570-4870-B0E6-18A16A7BDFD9}"/>
    <dgm:cxn modelId="{8742DEB8-4FC3-4AAF-830B-F375E92D5A1F}" type="presOf" srcId="{098D0029-7513-4A48-9F74-B31B8BB25D40}" destId="{24DED64F-D575-4876-BBB0-9BD5A1D78B5F}" srcOrd="0" destOrd="0" presId="urn:microsoft.com/office/officeart/2005/8/layout/vList3"/>
    <dgm:cxn modelId="{90DA37EF-3625-4936-9533-D05F5170A9BD}" type="presOf" srcId="{0B41796B-0D23-4E52-A994-982C86DF26D4}" destId="{555E507F-32A3-40ED-A203-AB040FD0303B}" srcOrd="0" destOrd="0" presId="urn:microsoft.com/office/officeart/2005/8/layout/vList3"/>
    <dgm:cxn modelId="{66CABFDB-9971-41D4-B938-94D7390C1CB3}" type="presParOf" srcId="{555E507F-32A3-40ED-A203-AB040FD0303B}" destId="{0872C89F-67FE-4140-899D-64ED3151B4BC}" srcOrd="0" destOrd="0" presId="urn:microsoft.com/office/officeart/2005/8/layout/vList3"/>
    <dgm:cxn modelId="{55B2C7C6-5FEB-43F2-B37C-6234057FE17A}" type="presParOf" srcId="{0872C89F-67FE-4140-899D-64ED3151B4BC}" destId="{59F83134-FE3A-4B45-83AB-42A3AE4988DA}" srcOrd="0" destOrd="0" presId="urn:microsoft.com/office/officeart/2005/8/layout/vList3"/>
    <dgm:cxn modelId="{17750A5A-6B19-4872-B5C4-E97C7796C180}" type="presParOf" srcId="{0872C89F-67FE-4140-899D-64ED3151B4BC}" destId="{09F3751E-0D8D-4B95-9177-C89BDC71C9FB}" srcOrd="1" destOrd="0" presId="urn:microsoft.com/office/officeart/2005/8/layout/vList3"/>
    <dgm:cxn modelId="{185B0DBF-BE74-4114-940C-EFB36F16553E}" type="presParOf" srcId="{555E507F-32A3-40ED-A203-AB040FD0303B}" destId="{D70A7A2B-8827-4F1D-8BD8-96CD0F181422}" srcOrd="1" destOrd="0" presId="urn:microsoft.com/office/officeart/2005/8/layout/vList3"/>
    <dgm:cxn modelId="{5E2ED9B8-46AC-4BB8-AA72-7FF1B0325017}" type="presParOf" srcId="{555E507F-32A3-40ED-A203-AB040FD0303B}" destId="{B33AD759-2856-45BC-9CEC-18DB938F4D85}" srcOrd="2" destOrd="0" presId="urn:microsoft.com/office/officeart/2005/8/layout/vList3"/>
    <dgm:cxn modelId="{17FD5A67-D20A-4564-8EA3-1CDC22171BB1}" type="presParOf" srcId="{B33AD759-2856-45BC-9CEC-18DB938F4D85}" destId="{932BF0E8-C6E7-48AE-9408-54EB38E3B603}" srcOrd="0" destOrd="0" presId="urn:microsoft.com/office/officeart/2005/8/layout/vList3"/>
    <dgm:cxn modelId="{B5A47CBE-2FFF-4230-8BA9-9FD5D9E34249}" type="presParOf" srcId="{B33AD759-2856-45BC-9CEC-18DB938F4D85}" destId="{24DED64F-D575-4876-BBB0-9BD5A1D78B5F}" srcOrd="1" destOrd="0" presId="urn:microsoft.com/office/officeart/2005/8/layout/vList3"/>
    <dgm:cxn modelId="{2C86B3C5-6A2E-4B1B-9CB0-207B287E83C9}" type="presParOf" srcId="{555E507F-32A3-40ED-A203-AB040FD0303B}" destId="{FB303C64-DA35-4764-8237-F72DEBCC221D}" srcOrd="3" destOrd="0" presId="urn:microsoft.com/office/officeart/2005/8/layout/vList3"/>
    <dgm:cxn modelId="{5AEE886B-CA7F-4ACF-89F1-89CB152B2346}" type="presParOf" srcId="{555E507F-32A3-40ED-A203-AB040FD0303B}" destId="{A4CB9885-8E08-4B95-A904-A62178E12C8E}" srcOrd="4" destOrd="0" presId="urn:microsoft.com/office/officeart/2005/8/layout/vList3"/>
    <dgm:cxn modelId="{53BD3DF9-AB35-41EA-AE53-661F667AB328}" type="presParOf" srcId="{A4CB9885-8E08-4B95-A904-A62178E12C8E}" destId="{D0EA7631-5E57-4711-936C-F9CC1EFC4E17}" srcOrd="0" destOrd="0" presId="urn:microsoft.com/office/officeart/2005/8/layout/vList3"/>
    <dgm:cxn modelId="{F324D2C2-AF5F-4265-BC2D-481829E99D6E}" type="presParOf" srcId="{A4CB9885-8E08-4B95-A904-A62178E12C8E}" destId="{EB17C39C-B1CC-45E0-B4AD-85DCA07D93D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B41796B-0D23-4E52-A994-982C86DF26D4}" type="doc">
      <dgm:prSet loTypeId="urn:microsoft.com/office/officeart/2005/8/layout/vList3" loCatId="picture" qsTypeId="urn:microsoft.com/office/officeart/2005/8/quickstyle/simple5" qsCatId="simple" csTypeId="urn:microsoft.com/office/officeart/2005/8/colors/accent3_2" csCatId="accent3" phldr="1"/>
      <dgm:spPr/>
    </dgm:pt>
    <dgm:pt modelId="{2B7C2993-17DD-44CE-8C99-5FC88FEE971F}">
      <dgm:prSet phldrT="[Text]"/>
      <dgm:spPr>
        <a:gradFill rotWithShape="0">
          <a:gsLst>
            <a:gs pos="0">
              <a:schemeClr val="tx1">
                <a:lumMod val="65000"/>
                <a:lumOff val="35000"/>
              </a:schemeClr>
            </a:gs>
            <a:gs pos="100000">
              <a:schemeClr val="tx1">
                <a:lumMod val="50000"/>
                <a:lumOff val="50000"/>
              </a:schemeClr>
            </a:gs>
          </a:gsLst>
          <a:lin ang="16200000" scaled="0"/>
        </a:gradFill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gm:spPr>
      <dgm:t>
        <a:bodyPr/>
        <a:lstStyle/>
        <a:p>
          <a:r>
            <a:rPr lang="cs-CZ" dirty="0">
              <a:latin typeface="Calibri" pitchFamily="34" charset="0"/>
            </a:rPr>
            <a:t>Stoupá produkce tříděného odpadu a úměrně tomu klesá produkce směsného odpadu.</a:t>
          </a:r>
          <a:endParaRPr lang="cs-CZ" dirty="0"/>
        </a:p>
      </dgm:t>
    </dgm:pt>
    <dgm:pt modelId="{003E9776-E29B-4CDD-BC58-7002D105C289}" type="parTrans" cxnId="{EDF6D328-C8DF-440D-BE76-B69CA0E0FD0A}">
      <dgm:prSet/>
      <dgm:spPr/>
      <dgm:t>
        <a:bodyPr/>
        <a:lstStyle/>
        <a:p>
          <a:endParaRPr lang="cs-CZ"/>
        </a:p>
      </dgm:t>
    </dgm:pt>
    <dgm:pt modelId="{F0370BAC-E0BC-4EAF-9466-07C0A7009F67}" type="sibTrans" cxnId="{EDF6D328-C8DF-440D-BE76-B69CA0E0FD0A}">
      <dgm:prSet/>
      <dgm:spPr/>
      <dgm:t>
        <a:bodyPr/>
        <a:lstStyle/>
        <a:p>
          <a:endParaRPr lang="cs-CZ"/>
        </a:p>
      </dgm:t>
    </dgm:pt>
    <dgm:pt modelId="{1AF9CC61-6E5D-42EE-81C8-B551EC233210}">
      <dgm:prSet phldrT="[Text]" custT="1"/>
      <dgm:spPr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gm:spPr>
      <dgm:t>
        <a:bodyPr/>
        <a:lstStyle/>
        <a:p>
          <a:r>
            <a:rPr lang="cs-CZ" sz="3200" b="1" dirty="0">
              <a:latin typeface="Calibri" pitchFamily="34" charset="0"/>
            </a:rPr>
            <a:t>Systém se stává ekologičtějším </a:t>
          </a:r>
          <a:br>
            <a:rPr lang="cs-CZ" sz="3200" b="1" dirty="0">
              <a:latin typeface="Calibri" pitchFamily="34" charset="0"/>
            </a:rPr>
          </a:br>
          <a:r>
            <a:rPr lang="cs-CZ" sz="3200" b="1" dirty="0">
              <a:latin typeface="Calibri" pitchFamily="34" charset="0"/>
            </a:rPr>
            <a:t>a finančně výhodnějším</a:t>
          </a:r>
          <a:endParaRPr lang="cs-CZ" sz="3200" dirty="0"/>
        </a:p>
      </dgm:t>
    </dgm:pt>
    <dgm:pt modelId="{2B8C0E79-E6E3-42CF-83F9-7029E6875A7A}" type="parTrans" cxnId="{66116E0C-916B-434E-BA41-27E0958AC76D}">
      <dgm:prSet/>
      <dgm:spPr/>
      <dgm:t>
        <a:bodyPr/>
        <a:lstStyle/>
        <a:p>
          <a:endParaRPr lang="cs-CZ"/>
        </a:p>
      </dgm:t>
    </dgm:pt>
    <dgm:pt modelId="{6DAD67B1-3F23-4178-9558-A77895D356FA}" type="sibTrans" cxnId="{66116E0C-916B-434E-BA41-27E0958AC76D}">
      <dgm:prSet/>
      <dgm:spPr/>
      <dgm:t>
        <a:bodyPr/>
        <a:lstStyle/>
        <a:p>
          <a:endParaRPr lang="cs-CZ"/>
        </a:p>
      </dgm:t>
    </dgm:pt>
    <dgm:pt modelId="{555E507F-32A3-40ED-A203-AB040FD0303B}" type="pres">
      <dgm:prSet presAssocID="{0B41796B-0D23-4E52-A994-982C86DF26D4}" presName="linearFlow" presStyleCnt="0">
        <dgm:presLayoutVars>
          <dgm:dir/>
          <dgm:resizeHandles val="exact"/>
        </dgm:presLayoutVars>
      </dgm:prSet>
      <dgm:spPr/>
    </dgm:pt>
    <dgm:pt modelId="{0872C89F-67FE-4140-899D-64ED3151B4BC}" type="pres">
      <dgm:prSet presAssocID="{2B7C2993-17DD-44CE-8C99-5FC88FEE971F}" presName="composite" presStyleCnt="0"/>
      <dgm:spPr/>
    </dgm:pt>
    <dgm:pt modelId="{59F83134-FE3A-4B45-83AB-42A3AE4988DA}" type="pres">
      <dgm:prSet presAssocID="{2B7C2993-17DD-44CE-8C99-5FC88FEE971F}" presName="imgShp" presStyleLbl="fgImgPlace1" presStyleIdx="0" presStyleCnt="2" custScaleY="98434" custLinFactNeighborX="-3817" custLinFactNeighborY="86"/>
      <dgm:spPr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gm:spPr>
    </dgm:pt>
    <dgm:pt modelId="{09F3751E-0D8D-4B95-9177-C89BDC71C9FB}" type="pres">
      <dgm:prSet presAssocID="{2B7C2993-17DD-44CE-8C99-5FC88FEE971F}" presName="txShp" presStyleLbl="node1" presStyleIdx="0" presStyleCnt="2" custScaleY="79435" custLinFactNeighborX="5037" custLinFactNeighborY="0">
        <dgm:presLayoutVars>
          <dgm:bulletEnabled val="1"/>
        </dgm:presLayoutVars>
      </dgm:prSet>
      <dgm:spPr/>
    </dgm:pt>
    <dgm:pt modelId="{D70A7A2B-8827-4F1D-8BD8-96CD0F181422}" type="pres">
      <dgm:prSet presAssocID="{F0370BAC-E0BC-4EAF-9466-07C0A7009F67}" presName="spacing" presStyleCnt="0"/>
      <dgm:spPr/>
    </dgm:pt>
    <dgm:pt modelId="{96D47BE5-CD94-436F-94F4-55E85FACF450}" type="pres">
      <dgm:prSet presAssocID="{1AF9CC61-6E5D-42EE-81C8-B551EC233210}" presName="composite" presStyleCnt="0"/>
      <dgm:spPr/>
    </dgm:pt>
    <dgm:pt modelId="{45E1382E-5F8F-46F2-9523-9CDB8F2DD5B9}" type="pres">
      <dgm:prSet presAssocID="{1AF9CC61-6E5D-42EE-81C8-B551EC233210}" presName="imgShp" presStyleLbl="fgImgPlace1" presStyleIdx="1" presStyleCnt="2"/>
      <dgm:spPr>
        <a:blipFill dpi="0" rotWithShape="1">
          <a:blip xmlns:r="http://schemas.openxmlformats.org/officeDocument/2006/relationships" r:embed="rId2"/>
          <a:srcRect/>
          <a:stretch>
            <a:fillRect t="-1000"/>
          </a:stretch>
        </a:blipFill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gm:spPr>
    </dgm:pt>
    <dgm:pt modelId="{8FB4C935-D2AA-48DB-AC03-0F0D5EC398DD}" type="pres">
      <dgm:prSet presAssocID="{1AF9CC61-6E5D-42EE-81C8-B551EC233210}" presName="txShp" presStyleLbl="node1" presStyleIdx="1" presStyleCnt="2" custScaleY="89847" custLinFactNeighborX="5037" custLinFactNeighborY="0">
        <dgm:presLayoutVars>
          <dgm:bulletEnabled val="1"/>
        </dgm:presLayoutVars>
      </dgm:prSet>
      <dgm:spPr/>
    </dgm:pt>
  </dgm:ptLst>
  <dgm:cxnLst>
    <dgm:cxn modelId="{66116E0C-916B-434E-BA41-27E0958AC76D}" srcId="{0B41796B-0D23-4E52-A994-982C86DF26D4}" destId="{1AF9CC61-6E5D-42EE-81C8-B551EC233210}" srcOrd="1" destOrd="0" parTransId="{2B8C0E79-E6E3-42CF-83F9-7029E6875A7A}" sibTransId="{6DAD67B1-3F23-4178-9558-A77895D356FA}"/>
    <dgm:cxn modelId="{EDF6D328-C8DF-440D-BE76-B69CA0E0FD0A}" srcId="{0B41796B-0D23-4E52-A994-982C86DF26D4}" destId="{2B7C2993-17DD-44CE-8C99-5FC88FEE971F}" srcOrd="0" destOrd="0" parTransId="{003E9776-E29B-4CDD-BC58-7002D105C289}" sibTransId="{F0370BAC-E0BC-4EAF-9466-07C0A7009F67}"/>
    <dgm:cxn modelId="{86938336-BA55-4EA1-AE82-3CC8086B25F3}" type="presOf" srcId="{1AF9CC61-6E5D-42EE-81C8-B551EC233210}" destId="{8FB4C935-D2AA-48DB-AC03-0F0D5EC398DD}" srcOrd="0" destOrd="0" presId="urn:microsoft.com/office/officeart/2005/8/layout/vList3"/>
    <dgm:cxn modelId="{0B8B7237-F5E9-49CA-BCF6-712BED1744E3}" type="presOf" srcId="{2B7C2993-17DD-44CE-8C99-5FC88FEE971F}" destId="{09F3751E-0D8D-4B95-9177-C89BDC71C9FB}" srcOrd="0" destOrd="0" presId="urn:microsoft.com/office/officeart/2005/8/layout/vList3"/>
    <dgm:cxn modelId="{753E5A8E-F187-42E2-B983-8DB2B06E0540}" type="presOf" srcId="{0B41796B-0D23-4E52-A994-982C86DF26D4}" destId="{555E507F-32A3-40ED-A203-AB040FD0303B}" srcOrd="0" destOrd="0" presId="urn:microsoft.com/office/officeart/2005/8/layout/vList3"/>
    <dgm:cxn modelId="{726F107D-2366-467D-9B89-7E7467184E04}" type="presParOf" srcId="{555E507F-32A3-40ED-A203-AB040FD0303B}" destId="{0872C89F-67FE-4140-899D-64ED3151B4BC}" srcOrd="0" destOrd="0" presId="urn:microsoft.com/office/officeart/2005/8/layout/vList3"/>
    <dgm:cxn modelId="{BA96CAF3-D925-4FF6-BCA5-0CAC12B125FF}" type="presParOf" srcId="{0872C89F-67FE-4140-899D-64ED3151B4BC}" destId="{59F83134-FE3A-4B45-83AB-42A3AE4988DA}" srcOrd="0" destOrd="0" presId="urn:microsoft.com/office/officeart/2005/8/layout/vList3"/>
    <dgm:cxn modelId="{20178339-5A24-4F1E-8F3A-82356387398A}" type="presParOf" srcId="{0872C89F-67FE-4140-899D-64ED3151B4BC}" destId="{09F3751E-0D8D-4B95-9177-C89BDC71C9FB}" srcOrd="1" destOrd="0" presId="urn:microsoft.com/office/officeart/2005/8/layout/vList3"/>
    <dgm:cxn modelId="{1BF8EA31-1979-4073-807F-665D90040646}" type="presParOf" srcId="{555E507F-32A3-40ED-A203-AB040FD0303B}" destId="{D70A7A2B-8827-4F1D-8BD8-96CD0F181422}" srcOrd="1" destOrd="0" presId="urn:microsoft.com/office/officeart/2005/8/layout/vList3"/>
    <dgm:cxn modelId="{E601CDBC-5640-4A2C-8840-17B5F02FC00C}" type="presParOf" srcId="{555E507F-32A3-40ED-A203-AB040FD0303B}" destId="{96D47BE5-CD94-436F-94F4-55E85FACF450}" srcOrd="2" destOrd="0" presId="urn:microsoft.com/office/officeart/2005/8/layout/vList3"/>
    <dgm:cxn modelId="{74D2EDB8-012B-40AE-A5D7-74DE8ED86CE3}" type="presParOf" srcId="{96D47BE5-CD94-436F-94F4-55E85FACF450}" destId="{45E1382E-5F8F-46F2-9523-9CDB8F2DD5B9}" srcOrd="0" destOrd="0" presId="urn:microsoft.com/office/officeart/2005/8/layout/vList3"/>
    <dgm:cxn modelId="{39C083AC-5CB3-4585-BCF3-D873CBF35371}" type="presParOf" srcId="{96D47BE5-CD94-436F-94F4-55E85FACF450}" destId="{8FB4C935-D2AA-48DB-AC03-0F0D5EC398D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F3751E-0D8D-4B95-9177-C89BDC71C9FB}">
      <dsp:nvSpPr>
        <dsp:cNvPr id="0" name=""/>
        <dsp:cNvSpPr/>
      </dsp:nvSpPr>
      <dsp:spPr>
        <a:xfrm rot="10800000">
          <a:off x="2279371" y="399761"/>
          <a:ext cx="5985420" cy="1945046"/>
        </a:xfrm>
        <a:prstGeom prst="homePlate">
          <a:avLst/>
        </a:prstGeom>
        <a:gradFill rotWithShape="0">
          <a:gsLst>
            <a:gs pos="0">
              <a:schemeClr val="tx1">
                <a:lumMod val="65000"/>
                <a:lumOff val="35000"/>
              </a:schemeClr>
            </a:gs>
            <a:gs pos="100000">
              <a:schemeClr val="tx1">
                <a:lumMod val="50000"/>
                <a:lumOff val="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9815" tIns="114300" rIns="21336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3000" kern="1200" dirty="0">
              <a:latin typeface="Calibri" pitchFamily="34" charset="0"/>
            </a:rPr>
            <a:t>Domácnosti platí dle toho, </a:t>
          </a:r>
          <a:br>
            <a:rPr lang="cs-CZ" sz="3000" kern="1200" dirty="0">
              <a:latin typeface="Calibri" pitchFamily="34" charset="0"/>
            </a:rPr>
          </a:br>
          <a:r>
            <a:rPr lang="cs-CZ" sz="3000" kern="1200" dirty="0">
              <a:latin typeface="Calibri" pitchFamily="34" charset="0"/>
            </a:rPr>
            <a:t>jak třídí odpady, využívají objem nádob a snižují produkci odpadů.</a:t>
          </a:r>
          <a:endParaRPr lang="cs-CZ" sz="3000" kern="1200" dirty="0"/>
        </a:p>
      </dsp:txBody>
      <dsp:txXfrm rot="10800000">
        <a:off x="2765632" y="399761"/>
        <a:ext cx="5499159" cy="1945046"/>
      </dsp:txXfrm>
    </dsp:sp>
    <dsp:sp modelId="{59F83134-FE3A-4B45-83AB-42A3AE4988DA}">
      <dsp:nvSpPr>
        <dsp:cNvPr id="0" name=""/>
        <dsp:cNvSpPr/>
      </dsp:nvSpPr>
      <dsp:spPr>
        <a:xfrm>
          <a:off x="911215" y="255754"/>
          <a:ext cx="2267297" cy="2231791"/>
        </a:xfrm>
        <a:prstGeom prst="ellipse">
          <a:avLst/>
        </a:pr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8FB4C935-D2AA-48DB-AC03-0F0D5EC398DD}">
      <dsp:nvSpPr>
        <dsp:cNvPr id="0" name=""/>
        <dsp:cNvSpPr/>
      </dsp:nvSpPr>
      <dsp:spPr>
        <a:xfrm rot="10800000">
          <a:off x="2351375" y="2848029"/>
          <a:ext cx="5985420" cy="2037099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9815" tIns="167640" rIns="312928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4400" b="1" kern="1200" dirty="0">
              <a:latin typeface="Calibri" pitchFamily="34" charset="0"/>
            </a:rPr>
            <a:t>Systém je výhodný</a:t>
          </a:r>
          <a:endParaRPr lang="cs-CZ" sz="4400" kern="1200" dirty="0"/>
        </a:p>
      </dsp:txBody>
      <dsp:txXfrm rot="10800000">
        <a:off x="2860650" y="2848029"/>
        <a:ext cx="5476145" cy="2037099"/>
      </dsp:txXfrm>
    </dsp:sp>
    <dsp:sp modelId="{45E1382E-5F8F-46F2-9523-9CDB8F2DD5B9}">
      <dsp:nvSpPr>
        <dsp:cNvPr id="0" name=""/>
        <dsp:cNvSpPr/>
      </dsp:nvSpPr>
      <dsp:spPr>
        <a:xfrm>
          <a:off x="1055257" y="2747735"/>
          <a:ext cx="2267297" cy="2267297"/>
        </a:xfrm>
        <a:prstGeom prst="ellipse">
          <a:avLst/>
        </a:prstGeom>
        <a:blipFill dpi="0" rotWithShape="1">
          <a:blip xmlns:r="http://schemas.openxmlformats.org/officeDocument/2006/relationships" r:embed="rId2"/>
          <a:srcRect/>
          <a:stretch>
            <a:fillRect t="-1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F3751E-0D8D-4B95-9177-C89BDC71C9FB}">
      <dsp:nvSpPr>
        <dsp:cNvPr id="0" name=""/>
        <dsp:cNvSpPr/>
      </dsp:nvSpPr>
      <dsp:spPr>
        <a:xfrm rot="10800000">
          <a:off x="2279371" y="543780"/>
          <a:ext cx="6011277" cy="1801028"/>
        </a:xfrm>
        <a:prstGeom prst="homePlate">
          <a:avLst/>
        </a:prstGeom>
        <a:solidFill>
          <a:schemeClr val="tx1">
            <a:lumMod val="50000"/>
            <a:lumOff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9815" tIns="118110" rIns="220472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3100" kern="1200" dirty="0">
              <a:latin typeface="Calibri" pitchFamily="34" charset="0"/>
            </a:rPr>
            <a:t>Občané obdrželi pytle na třídění odpadů </a:t>
          </a:r>
          <a:br>
            <a:rPr lang="cs-CZ" sz="3100" kern="1200" dirty="0">
              <a:latin typeface="Calibri" pitchFamily="34" charset="0"/>
            </a:rPr>
          </a:br>
          <a:r>
            <a:rPr lang="cs-CZ" sz="3100" kern="1200" dirty="0">
              <a:latin typeface="Calibri" pitchFamily="34" charset="0"/>
            </a:rPr>
            <a:t>– plast, papír, bio (nádoby)</a:t>
          </a:r>
          <a:endParaRPr lang="cs-CZ" sz="3100" kern="1200" dirty="0"/>
        </a:p>
      </dsp:txBody>
      <dsp:txXfrm rot="10800000">
        <a:off x="2729628" y="543780"/>
        <a:ext cx="5561020" cy="1801028"/>
      </dsp:txXfrm>
    </dsp:sp>
    <dsp:sp modelId="{59F83134-FE3A-4B45-83AB-42A3AE4988DA}">
      <dsp:nvSpPr>
        <dsp:cNvPr id="0" name=""/>
        <dsp:cNvSpPr/>
      </dsp:nvSpPr>
      <dsp:spPr>
        <a:xfrm>
          <a:off x="792384" y="327763"/>
          <a:ext cx="2267297" cy="2231791"/>
        </a:xfrm>
        <a:prstGeom prst="ellipse">
          <a:avLst/>
        </a:prstGeom>
        <a:blipFill dpi="0" rotWithShape="1">
          <a:blip xmlns:r="http://schemas.openxmlformats.org/officeDocument/2006/relationships" r:embed="rId1"/>
          <a:srcRect/>
          <a:stretch>
            <a:fillRect l="-29000" r="-42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8FB4C935-D2AA-48DB-AC03-0F0D5EC398DD}">
      <dsp:nvSpPr>
        <dsp:cNvPr id="0" name=""/>
        <dsp:cNvSpPr/>
      </dsp:nvSpPr>
      <dsp:spPr>
        <a:xfrm rot="10800000">
          <a:off x="2279371" y="2920038"/>
          <a:ext cx="5985420" cy="2037099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9815" tIns="167640" rIns="312928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4400" b="1" kern="1200" dirty="0">
              <a:latin typeface="Calibri" pitchFamily="34" charset="0"/>
            </a:rPr>
            <a:t>Systém je pohodlný</a:t>
          </a:r>
          <a:endParaRPr lang="cs-CZ" sz="4400" kern="1200" dirty="0"/>
        </a:p>
      </dsp:txBody>
      <dsp:txXfrm rot="10800000">
        <a:off x="2788646" y="2920038"/>
        <a:ext cx="5476145" cy="2037099"/>
      </dsp:txXfrm>
    </dsp:sp>
    <dsp:sp modelId="{45E1382E-5F8F-46F2-9523-9CDB8F2DD5B9}">
      <dsp:nvSpPr>
        <dsp:cNvPr id="0" name=""/>
        <dsp:cNvSpPr/>
      </dsp:nvSpPr>
      <dsp:spPr>
        <a:xfrm>
          <a:off x="844239" y="2804939"/>
          <a:ext cx="2267297" cy="2267297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F3751E-0D8D-4B95-9177-C89BDC71C9FB}">
      <dsp:nvSpPr>
        <dsp:cNvPr id="0" name=""/>
        <dsp:cNvSpPr/>
      </dsp:nvSpPr>
      <dsp:spPr>
        <a:xfrm rot="10800000">
          <a:off x="858217" y="351567"/>
          <a:ext cx="7419706" cy="1187041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58969" tIns="83820" rIns="156464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200" kern="1200" dirty="0">
              <a:latin typeface="Calibri" pitchFamily="34" charset="0"/>
            </a:rPr>
            <a:t>Odměna EKO-KOM a bonusy (2009): 97 883 Kč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200" kern="1200" dirty="0">
              <a:latin typeface="Calibri" pitchFamily="34" charset="0"/>
            </a:rPr>
            <a:t>Odměna EKO-KOM a bonusy (2013): 197 049 Kč</a:t>
          </a:r>
          <a:endParaRPr lang="cs-CZ" sz="2200" kern="1200" dirty="0"/>
        </a:p>
      </dsp:txBody>
      <dsp:txXfrm rot="10800000">
        <a:off x="1154977" y="351567"/>
        <a:ext cx="7122946" cy="1187041"/>
      </dsp:txXfrm>
    </dsp:sp>
    <dsp:sp modelId="{59F83134-FE3A-4B45-83AB-42A3AE4988DA}">
      <dsp:nvSpPr>
        <dsp:cNvPr id="0" name=""/>
        <dsp:cNvSpPr/>
      </dsp:nvSpPr>
      <dsp:spPr>
        <a:xfrm>
          <a:off x="529482" y="421705"/>
          <a:ext cx="1067582" cy="1011170"/>
        </a:xfrm>
        <a:prstGeom prst="ellipse">
          <a:avLst/>
        </a:prstGeom>
        <a:blipFill dpi="0" rotWithShape="1">
          <a:blip xmlns:r="http://schemas.openxmlformats.org/officeDocument/2006/relationships" r:embed="rId1"/>
          <a:srcRect/>
          <a:stretch>
            <a:fillRect l="-16000" t="-16000" r="-25000" b="-25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24DED64F-D575-4876-BBB0-9BD5A1D78B5F}">
      <dsp:nvSpPr>
        <dsp:cNvPr id="0" name=""/>
        <dsp:cNvSpPr/>
      </dsp:nvSpPr>
      <dsp:spPr>
        <a:xfrm rot="10800000">
          <a:off x="884553" y="1894695"/>
          <a:ext cx="7367034" cy="1803208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58969" tIns="80010" rIns="149352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100" kern="1200" dirty="0">
              <a:latin typeface="Calibri" pitchFamily="34" charset="0"/>
            </a:rPr>
            <a:t>Na TKO zacíleno od 1.4.2012 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100" kern="1200" dirty="0">
              <a:latin typeface="Calibri" pitchFamily="34" charset="0"/>
            </a:rPr>
            <a:t>Platba TKO (1Q 2012): 91 778 Kč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100" kern="1200" dirty="0">
              <a:latin typeface="Calibri" pitchFamily="34" charset="0"/>
            </a:rPr>
            <a:t>Platba TKO (1Q 2013): 50 393 Kč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100" kern="1200" dirty="0">
              <a:latin typeface="Calibri" pitchFamily="34" charset="0"/>
            </a:rPr>
            <a:t>Platba TKO (1Q 2014): 30 522 Kč</a:t>
          </a:r>
          <a:endParaRPr lang="cs-CZ" sz="2100" kern="1200" dirty="0"/>
        </a:p>
      </dsp:txBody>
      <dsp:txXfrm rot="10800000">
        <a:off x="1335355" y="1894695"/>
        <a:ext cx="6916232" cy="1803208"/>
      </dsp:txXfrm>
    </dsp:sp>
    <dsp:sp modelId="{932BF0E8-C6E7-48AE-9408-54EB38E3B603}">
      <dsp:nvSpPr>
        <dsp:cNvPr id="0" name=""/>
        <dsp:cNvSpPr/>
      </dsp:nvSpPr>
      <dsp:spPr>
        <a:xfrm>
          <a:off x="554229" y="2272916"/>
          <a:ext cx="1067582" cy="1011170"/>
        </a:xfrm>
        <a:prstGeom prst="ellipse">
          <a:avLst/>
        </a:prstGeom>
        <a:blipFill dpi="0" rotWithShape="1">
          <a:blip xmlns:r="http://schemas.openxmlformats.org/officeDocument/2006/relationships" r:embed="rId2"/>
          <a:srcRect/>
          <a:stretch>
            <a:fillRect l="-16000" t="-20000" r="-5000" b="1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EB17C39C-B1CC-45E0-B4AD-85DCA07D93D8}">
      <dsp:nvSpPr>
        <dsp:cNvPr id="0" name=""/>
        <dsp:cNvSpPr/>
      </dsp:nvSpPr>
      <dsp:spPr>
        <a:xfrm rot="10800000">
          <a:off x="1142525" y="3983837"/>
          <a:ext cx="7150841" cy="807863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58969" tIns="80010" rIns="149352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100" kern="1200" dirty="0">
              <a:latin typeface="Calibri" pitchFamily="34" charset="0"/>
            </a:rPr>
            <a:t>Zapojeno domácností: 86,7 %</a:t>
          </a:r>
          <a:endParaRPr lang="cs-CZ" sz="2100" kern="1200" dirty="0"/>
        </a:p>
      </dsp:txBody>
      <dsp:txXfrm rot="10800000">
        <a:off x="1344491" y="3983837"/>
        <a:ext cx="6948875" cy="807863"/>
      </dsp:txXfrm>
    </dsp:sp>
    <dsp:sp modelId="{D0EA7631-5E57-4711-936C-F9CC1EFC4E17}">
      <dsp:nvSpPr>
        <dsp:cNvPr id="0" name=""/>
        <dsp:cNvSpPr/>
      </dsp:nvSpPr>
      <dsp:spPr>
        <a:xfrm>
          <a:off x="521383" y="3843554"/>
          <a:ext cx="1067582" cy="1011170"/>
        </a:xfrm>
        <a:prstGeom prst="ellipse">
          <a:avLst/>
        </a:prstGeom>
        <a:blipFill dpi="0" rotWithShape="1">
          <a:blip xmlns:r="http://schemas.openxmlformats.org/officeDocument/2006/relationships" r:embed="rId3"/>
          <a:srcRect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F3751E-0D8D-4B95-9177-C89BDC71C9FB}">
      <dsp:nvSpPr>
        <dsp:cNvPr id="0" name=""/>
        <dsp:cNvSpPr/>
      </dsp:nvSpPr>
      <dsp:spPr>
        <a:xfrm rot="10800000">
          <a:off x="858217" y="327880"/>
          <a:ext cx="7419706" cy="1107515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14822" tIns="91440" rIns="170688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kern="1200" dirty="0">
              <a:latin typeface="Calibri" pitchFamily="34" charset="0"/>
            </a:rPr>
            <a:t>Odměna EKO-KOM (2011): 46 813 Kč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kern="1200" dirty="0">
              <a:latin typeface="Calibri" pitchFamily="34" charset="0"/>
            </a:rPr>
            <a:t>Odměna EKO-KOM (2013): 277 790 Kč</a:t>
          </a:r>
          <a:endParaRPr lang="cs-CZ" sz="2400" kern="1200" dirty="0"/>
        </a:p>
      </dsp:txBody>
      <dsp:txXfrm rot="10800000">
        <a:off x="1135096" y="327880"/>
        <a:ext cx="7142827" cy="1107515"/>
      </dsp:txXfrm>
    </dsp:sp>
    <dsp:sp modelId="{59F83134-FE3A-4B45-83AB-42A3AE4988DA}">
      <dsp:nvSpPr>
        <dsp:cNvPr id="0" name=""/>
        <dsp:cNvSpPr/>
      </dsp:nvSpPr>
      <dsp:spPr>
        <a:xfrm>
          <a:off x="595012" y="393319"/>
          <a:ext cx="996059" cy="943427"/>
        </a:xfrm>
        <a:prstGeom prst="ellipse">
          <a:avLst/>
        </a:prstGeom>
        <a:blipFill dpi="0" rotWithShape="1">
          <a:blip xmlns:r="http://schemas.openxmlformats.org/officeDocument/2006/relationships" r:embed="rId1"/>
          <a:srcRect/>
          <a:stretch>
            <a:fillRect l="-16000" t="-16000" r="-25000" b="-25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24DED64F-D575-4876-BBB0-9BD5A1D78B5F}">
      <dsp:nvSpPr>
        <dsp:cNvPr id="0" name=""/>
        <dsp:cNvSpPr/>
      </dsp:nvSpPr>
      <dsp:spPr>
        <a:xfrm rot="10800000">
          <a:off x="884553" y="1767625"/>
          <a:ext cx="7367034" cy="1506658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14822" tIns="91440" rIns="170688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kern="1200" dirty="0">
              <a:latin typeface="Calibri" pitchFamily="34" charset="0"/>
            </a:rPr>
            <a:t>Na TKO zacíleno od 1.1.2014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kern="1200" dirty="0">
              <a:latin typeface="Calibri" pitchFamily="34" charset="0"/>
            </a:rPr>
            <a:t>Platba TKO (1Q 2013): 139 296 Kč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kern="1200" dirty="0">
              <a:latin typeface="Calibri" pitchFamily="34" charset="0"/>
            </a:rPr>
            <a:t>Platba TKO(1Q 2014): 71 892 Kč</a:t>
          </a:r>
          <a:endParaRPr lang="cs-CZ" sz="2400" kern="1200" dirty="0"/>
        </a:p>
      </dsp:txBody>
      <dsp:txXfrm rot="10800000">
        <a:off x="1261217" y="1767625"/>
        <a:ext cx="6990370" cy="1506658"/>
      </dsp:txXfrm>
    </dsp:sp>
    <dsp:sp modelId="{932BF0E8-C6E7-48AE-9408-54EB38E3B603}">
      <dsp:nvSpPr>
        <dsp:cNvPr id="0" name=""/>
        <dsp:cNvSpPr/>
      </dsp:nvSpPr>
      <dsp:spPr>
        <a:xfrm>
          <a:off x="618101" y="2032636"/>
          <a:ext cx="996059" cy="943427"/>
        </a:xfrm>
        <a:prstGeom prst="ellipse">
          <a:avLst/>
        </a:prstGeom>
        <a:blipFill dpi="0" rotWithShape="1">
          <a:blip xmlns:r="http://schemas.openxmlformats.org/officeDocument/2006/relationships" r:embed="rId2"/>
          <a:srcRect/>
          <a:stretch>
            <a:fillRect l="-16000" t="-20000" r="-5000" b="1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EB17C39C-B1CC-45E0-B4AD-85DCA07D93D8}">
      <dsp:nvSpPr>
        <dsp:cNvPr id="0" name=""/>
        <dsp:cNvSpPr/>
      </dsp:nvSpPr>
      <dsp:spPr>
        <a:xfrm rot="10800000">
          <a:off x="1142525" y="3541062"/>
          <a:ext cx="7150841" cy="753740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14822" tIns="91440" rIns="170688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kern="1200" dirty="0">
              <a:latin typeface="Calibri" pitchFamily="34" charset="0"/>
            </a:rPr>
            <a:t>Zapojeno domácností: 91,9 %</a:t>
          </a:r>
          <a:endParaRPr lang="cs-CZ" sz="2400" kern="1200" dirty="0"/>
        </a:p>
      </dsp:txBody>
      <dsp:txXfrm rot="10800000">
        <a:off x="1330960" y="3541062"/>
        <a:ext cx="6962406" cy="753740"/>
      </dsp:txXfrm>
    </dsp:sp>
    <dsp:sp modelId="{D0EA7631-5E57-4711-936C-F9CC1EFC4E17}">
      <dsp:nvSpPr>
        <dsp:cNvPr id="0" name=""/>
        <dsp:cNvSpPr/>
      </dsp:nvSpPr>
      <dsp:spPr>
        <a:xfrm>
          <a:off x="587455" y="3410177"/>
          <a:ext cx="996059" cy="943427"/>
        </a:xfrm>
        <a:prstGeom prst="ellipse">
          <a:avLst/>
        </a:prstGeom>
        <a:blipFill dpi="0" rotWithShape="1">
          <a:blip xmlns:r="http://schemas.openxmlformats.org/officeDocument/2006/relationships" r:embed="rId3"/>
          <a:srcRect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F3751E-0D8D-4B95-9177-C89BDC71C9FB}">
      <dsp:nvSpPr>
        <dsp:cNvPr id="0" name=""/>
        <dsp:cNvSpPr/>
      </dsp:nvSpPr>
      <dsp:spPr>
        <a:xfrm rot="10800000">
          <a:off x="858217" y="327880"/>
          <a:ext cx="7419706" cy="1107515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14822" tIns="91440" rIns="170688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kern="1200" dirty="0">
              <a:latin typeface="Calibri" pitchFamily="34" charset="0"/>
            </a:rPr>
            <a:t>Odměna EKO-KOM (2012): 79 510 Kč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kern="1200" dirty="0">
              <a:latin typeface="Calibri" pitchFamily="34" charset="0"/>
            </a:rPr>
            <a:t>Odměna EKO-KOM (2013): 248 158 Kč</a:t>
          </a:r>
          <a:endParaRPr lang="cs-CZ" sz="2400" kern="1200" dirty="0"/>
        </a:p>
      </dsp:txBody>
      <dsp:txXfrm rot="10800000">
        <a:off x="1135096" y="327880"/>
        <a:ext cx="7142827" cy="1107515"/>
      </dsp:txXfrm>
    </dsp:sp>
    <dsp:sp modelId="{59F83134-FE3A-4B45-83AB-42A3AE4988DA}">
      <dsp:nvSpPr>
        <dsp:cNvPr id="0" name=""/>
        <dsp:cNvSpPr/>
      </dsp:nvSpPr>
      <dsp:spPr>
        <a:xfrm>
          <a:off x="595012" y="393319"/>
          <a:ext cx="996059" cy="943427"/>
        </a:xfrm>
        <a:prstGeom prst="ellipse">
          <a:avLst/>
        </a:prstGeom>
        <a:blipFill dpi="0" rotWithShape="1">
          <a:blip xmlns:r="http://schemas.openxmlformats.org/officeDocument/2006/relationships" r:embed="rId1"/>
          <a:srcRect/>
          <a:stretch>
            <a:fillRect l="-16000" t="-16000" r="-25000" b="-25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24DED64F-D575-4876-BBB0-9BD5A1D78B5F}">
      <dsp:nvSpPr>
        <dsp:cNvPr id="0" name=""/>
        <dsp:cNvSpPr/>
      </dsp:nvSpPr>
      <dsp:spPr>
        <a:xfrm rot="10800000">
          <a:off x="884553" y="1767625"/>
          <a:ext cx="7367034" cy="1506658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14822" tIns="91440" rIns="170688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kern="1200" dirty="0">
              <a:latin typeface="Calibri" pitchFamily="34" charset="0"/>
            </a:rPr>
            <a:t>Na TKO zacíleno od 1.10.2013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kern="1200" dirty="0">
              <a:latin typeface="Calibri" pitchFamily="34" charset="0"/>
            </a:rPr>
            <a:t>Platba TKO (1Q 2013): 227 662 Kč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kern="1200" dirty="0">
              <a:latin typeface="Calibri" pitchFamily="34" charset="0"/>
            </a:rPr>
            <a:t>Platba TKO (1Q 2014): 107 710 Kč</a:t>
          </a:r>
          <a:endParaRPr lang="cs-CZ" sz="2400" kern="1200" dirty="0"/>
        </a:p>
      </dsp:txBody>
      <dsp:txXfrm rot="10800000">
        <a:off x="1261217" y="1767625"/>
        <a:ext cx="6990370" cy="1506658"/>
      </dsp:txXfrm>
    </dsp:sp>
    <dsp:sp modelId="{932BF0E8-C6E7-48AE-9408-54EB38E3B603}">
      <dsp:nvSpPr>
        <dsp:cNvPr id="0" name=""/>
        <dsp:cNvSpPr/>
      </dsp:nvSpPr>
      <dsp:spPr>
        <a:xfrm>
          <a:off x="618101" y="2032636"/>
          <a:ext cx="996059" cy="943427"/>
        </a:xfrm>
        <a:prstGeom prst="ellipse">
          <a:avLst/>
        </a:prstGeom>
        <a:blipFill dpi="0" rotWithShape="1">
          <a:blip xmlns:r="http://schemas.openxmlformats.org/officeDocument/2006/relationships" r:embed="rId2"/>
          <a:srcRect/>
          <a:stretch>
            <a:fillRect l="-16000" t="-20000" r="-5000" b="1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EB17C39C-B1CC-45E0-B4AD-85DCA07D93D8}">
      <dsp:nvSpPr>
        <dsp:cNvPr id="0" name=""/>
        <dsp:cNvSpPr/>
      </dsp:nvSpPr>
      <dsp:spPr>
        <a:xfrm rot="10800000">
          <a:off x="1142525" y="3541062"/>
          <a:ext cx="7150841" cy="753740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14822" tIns="91440" rIns="170688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400" kern="1200" dirty="0">
              <a:latin typeface="Calibri" pitchFamily="34" charset="0"/>
            </a:rPr>
            <a:t>Zapojeno domácností: 87 %</a:t>
          </a:r>
          <a:endParaRPr lang="cs-CZ" sz="2400" kern="1200" dirty="0"/>
        </a:p>
      </dsp:txBody>
      <dsp:txXfrm rot="10800000">
        <a:off x="1330960" y="3541062"/>
        <a:ext cx="6962406" cy="753740"/>
      </dsp:txXfrm>
    </dsp:sp>
    <dsp:sp modelId="{D0EA7631-5E57-4711-936C-F9CC1EFC4E17}">
      <dsp:nvSpPr>
        <dsp:cNvPr id="0" name=""/>
        <dsp:cNvSpPr/>
      </dsp:nvSpPr>
      <dsp:spPr>
        <a:xfrm>
          <a:off x="587455" y="3410177"/>
          <a:ext cx="996059" cy="943427"/>
        </a:xfrm>
        <a:prstGeom prst="ellipse">
          <a:avLst/>
        </a:prstGeom>
        <a:blipFill dpi="0" rotWithShape="1">
          <a:blip xmlns:r="http://schemas.openxmlformats.org/officeDocument/2006/relationships" r:embed="rId3"/>
          <a:srcRect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F3751E-0D8D-4B95-9177-C89BDC71C9FB}">
      <dsp:nvSpPr>
        <dsp:cNvPr id="0" name=""/>
        <dsp:cNvSpPr/>
      </dsp:nvSpPr>
      <dsp:spPr>
        <a:xfrm rot="10800000">
          <a:off x="2375915" y="216019"/>
          <a:ext cx="5985420" cy="1801028"/>
        </a:xfrm>
        <a:prstGeom prst="homePlate">
          <a:avLst/>
        </a:prstGeom>
        <a:gradFill rotWithShape="0">
          <a:gsLst>
            <a:gs pos="0">
              <a:schemeClr val="tx1">
                <a:lumMod val="65000"/>
                <a:lumOff val="35000"/>
              </a:schemeClr>
            </a:gs>
            <a:gs pos="100000">
              <a:schemeClr val="tx1">
                <a:lumMod val="50000"/>
                <a:lumOff val="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9815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800" kern="1200" dirty="0">
              <a:latin typeface="Calibri" pitchFamily="34" charset="0"/>
            </a:rPr>
            <a:t>Stoupá produkce tříděného odpadu a úměrně tomu klesá produkce směsného odpadu.</a:t>
          </a:r>
          <a:endParaRPr lang="cs-CZ" sz="2800" kern="1200" dirty="0"/>
        </a:p>
      </dsp:txBody>
      <dsp:txXfrm rot="10800000">
        <a:off x="2826172" y="216019"/>
        <a:ext cx="5535163" cy="1801028"/>
      </dsp:txXfrm>
    </dsp:sp>
    <dsp:sp modelId="{59F83134-FE3A-4B45-83AB-42A3AE4988DA}">
      <dsp:nvSpPr>
        <dsp:cNvPr id="0" name=""/>
        <dsp:cNvSpPr/>
      </dsp:nvSpPr>
      <dsp:spPr>
        <a:xfrm>
          <a:off x="854238" y="2587"/>
          <a:ext cx="2267297" cy="2231791"/>
        </a:xfrm>
        <a:prstGeom prst="ellipse">
          <a:avLst/>
        </a:pr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8FB4C935-D2AA-48DB-AC03-0F0D5EC398DD}">
      <dsp:nvSpPr>
        <dsp:cNvPr id="0" name=""/>
        <dsp:cNvSpPr/>
      </dsp:nvSpPr>
      <dsp:spPr>
        <a:xfrm rot="10800000">
          <a:off x="2375915" y="3024334"/>
          <a:ext cx="5985420" cy="2037099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9815" tIns="121920" rIns="227584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3200" b="1" kern="1200" dirty="0">
              <a:latin typeface="Calibri" pitchFamily="34" charset="0"/>
            </a:rPr>
            <a:t>Systém se stává ekologičtějším </a:t>
          </a:r>
          <a:br>
            <a:rPr lang="cs-CZ" sz="3200" b="1" kern="1200" dirty="0">
              <a:latin typeface="Calibri" pitchFamily="34" charset="0"/>
            </a:rPr>
          </a:br>
          <a:r>
            <a:rPr lang="cs-CZ" sz="3200" b="1" kern="1200" dirty="0">
              <a:latin typeface="Calibri" pitchFamily="34" charset="0"/>
            </a:rPr>
            <a:t>a finančně výhodnějším</a:t>
          </a:r>
          <a:endParaRPr lang="cs-CZ" sz="3200" kern="1200" dirty="0"/>
        </a:p>
      </dsp:txBody>
      <dsp:txXfrm rot="10800000">
        <a:off x="2885190" y="3024334"/>
        <a:ext cx="5476145" cy="2037099"/>
      </dsp:txXfrm>
    </dsp:sp>
    <dsp:sp modelId="{45E1382E-5F8F-46F2-9523-9CDB8F2DD5B9}">
      <dsp:nvSpPr>
        <dsp:cNvPr id="0" name=""/>
        <dsp:cNvSpPr/>
      </dsp:nvSpPr>
      <dsp:spPr>
        <a:xfrm>
          <a:off x="940781" y="2909235"/>
          <a:ext cx="2267297" cy="2267297"/>
        </a:xfrm>
        <a:prstGeom prst="ellipse">
          <a:avLst/>
        </a:prstGeom>
        <a:blipFill dpi="0" rotWithShape="1">
          <a:blip xmlns:r="http://schemas.openxmlformats.org/officeDocument/2006/relationships" r:embed="rId2"/>
          <a:srcRect/>
          <a:stretch>
            <a:fillRect t="-1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8FC46C-57DE-4D99-87BA-DEA1DED14F14}" type="datetimeFigureOut">
              <a:rPr lang="cs-CZ" smtClean="0"/>
              <a:pPr/>
              <a:t>21.12.2017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B257A6-121B-45D7-A561-490CC49B73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5340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301B3-9476-49F9-AB1A-2114E35B9785}" type="datetimeFigureOut">
              <a:rPr lang="cs-CZ" smtClean="0"/>
              <a:pPr/>
              <a:t>21.12.2017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1D86C-5CB6-48A1-B652-106356239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1980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301B3-9476-49F9-AB1A-2114E35B9785}" type="datetimeFigureOut">
              <a:rPr lang="cs-CZ" smtClean="0"/>
              <a:pPr/>
              <a:t>21.12.2017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1D86C-5CB6-48A1-B652-106356239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4022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301B3-9476-49F9-AB1A-2114E35B9785}" type="datetimeFigureOut">
              <a:rPr lang="cs-CZ" smtClean="0"/>
              <a:pPr/>
              <a:t>21.12.2017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1D86C-5CB6-48A1-B652-106356239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995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301B3-9476-49F9-AB1A-2114E35B9785}" type="datetimeFigureOut">
              <a:rPr lang="cs-CZ" smtClean="0"/>
              <a:pPr/>
              <a:t>21.12.2017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1D86C-5CB6-48A1-B652-106356239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6702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301B3-9476-49F9-AB1A-2114E35B9785}" type="datetimeFigureOut">
              <a:rPr lang="cs-CZ" smtClean="0"/>
              <a:pPr/>
              <a:t>21.12.2017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1D86C-5CB6-48A1-B652-106356239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9952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301B3-9476-49F9-AB1A-2114E35B9785}" type="datetimeFigureOut">
              <a:rPr lang="cs-CZ" smtClean="0"/>
              <a:pPr/>
              <a:t>21.12.2017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1D86C-5CB6-48A1-B652-106356239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247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301B3-9476-49F9-AB1A-2114E35B9785}" type="datetimeFigureOut">
              <a:rPr lang="cs-CZ" smtClean="0"/>
              <a:pPr/>
              <a:t>21.12.2017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1D86C-5CB6-48A1-B652-106356239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4860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301B3-9476-49F9-AB1A-2114E35B9785}" type="datetimeFigureOut">
              <a:rPr lang="cs-CZ" smtClean="0"/>
              <a:pPr/>
              <a:t>21.12.2017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1D86C-5CB6-48A1-B652-106356239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3869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301B3-9476-49F9-AB1A-2114E35B9785}" type="datetimeFigureOut">
              <a:rPr lang="cs-CZ" smtClean="0"/>
              <a:pPr/>
              <a:t>21.12.2017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1D86C-5CB6-48A1-B652-106356239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1872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301B3-9476-49F9-AB1A-2114E35B9785}" type="datetimeFigureOut">
              <a:rPr lang="cs-CZ" smtClean="0"/>
              <a:pPr/>
              <a:t>21.12.2017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1D86C-5CB6-48A1-B652-106356239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7465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301B3-9476-49F9-AB1A-2114E35B9785}" type="datetimeFigureOut">
              <a:rPr lang="cs-CZ" smtClean="0"/>
              <a:pPr/>
              <a:t>21.12.2017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1D86C-5CB6-48A1-B652-106356239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250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8301B3-9476-49F9-AB1A-2114E35B9785}" type="datetimeFigureOut">
              <a:rPr lang="cs-CZ" smtClean="0"/>
              <a:pPr/>
              <a:t>21.12.2017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A1D86C-5CB6-48A1-B652-106356239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8826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4.jpg"/><Relationship Id="rId7" Type="http://schemas.openxmlformats.org/officeDocument/2006/relationships/diagramColors" Target="../diagrams/colors3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24.jpg"/><Relationship Id="rId7" Type="http://schemas.openxmlformats.org/officeDocument/2006/relationships/diagramColors" Target="../diagrams/colors4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25.jpg"/><Relationship Id="rId7" Type="http://schemas.openxmlformats.org/officeDocument/2006/relationships/diagramColors" Target="../diagrams/colors5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gif"/><Relationship Id="rId13" Type="http://schemas.openxmlformats.org/officeDocument/2006/relationships/image" Target="../media/image34.jpeg"/><Relationship Id="rId3" Type="http://schemas.openxmlformats.org/officeDocument/2006/relationships/image" Target="../media/image25.jpg"/><Relationship Id="rId7" Type="http://schemas.openxmlformats.org/officeDocument/2006/relationships/image" Target="../media/image28.jpeg"/><Relationship Id="rId12" Type="http://schemas.openxmlformats.org/officeDocument/2006/relationships/image" Target="../media/image3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g"/><Relationship Id="rId11" Type="http://schemas.openxmlformats.org/officeDocument/2006/relationships/image" Target="../media/image32.jpeg"/><Relationship Id="rId5" Type="http://schemas.openxmlformats.org/officeDocument/2006/relationships/image" Target="../media/image27.jpeg"/><Relationship Id="rId10" Type="http://schemas.openxmlformats.org/officeDocument/2006/relationships/image" Target="../media/image31.png"/><Relationship Id="rId4" Type="http://schemas.openxmlformats.org/officeDocument/2006/relationships/image" Target="../media/image26.jpeg"/><Relationship Id="rId9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jeodpadky.cz/" TargetMode="Externa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jpg"/><Relationship Id="rId4" Type="http://schemas.openxmlformats.org/officeDocument/2006/relationships/image" Target="../media/image44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4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4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100000">
              <a:schemeClr val="accent3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vál 19"/>
          <p:cNvSpPr/>
          <p:nvPr/>
        </p:nvSpPr>
        <p:spPr>
          <a:xfrm>
            <a:off x="1835696" y="1553752"/>
            <a:ext cx="1101239" cy="993513"/>
          </a:xfrm>
          <a:prstGeom prst="ellipse">
            <a:avLst/>
          </a:prstGeom>
          <a:blipFill dpi="0" rotWithShape="1">
            <a:blip r:embed="rId2">
              <a:alphaModFix amt="40000"/>
            </a:blip>
            <a:srcRect/>
            <a:stretch>
              <a:fillRect l="-17000" r="-10000" b="-4000"/>
            </a:stretch>
          </a:blipFill>
          <a:ln>
            <a:solidFill>
              <a:schemeClr val="accent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1" name="Zaoblený obdélník 20"/>
          <p:cNvSpPr/>
          <p:nvPr/>
        </p:nvSpPr>
        <p:spPr>
          <a:xfrm>
            <a:off x="467544" y="472769"/>
            <a:ext cx="3220158" cy="1156030"/>
          </a:xfrm>
          <a:prstGeom prst="roundRect">
            <a:avLst>
              <a:gd name="adj" fmla="val 4345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617318" y="635285"/>
            <a:ext cx="911104" cy="830997"/>
          </a:xfrm>
          <a:prstGeom prst="ellipse">
            <a:avLst/>
          </a:prstGeom>
          <a:blipFill dpi="0" rotWithShape="1">
            <a:blip r:embed="rId3"/>
            <a:srcRect/>
            <a:stretch>
              <a:fillRect l="-8000" t="-9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3" name="TextovéPole 22"/>
          <p:cNvSpPr txBox="1"/>
          <p:nvPr/>
        </p:nvSpPr>
        <p:spPr>
          <a:xfrm>
            <a:off x="1496700" y="635285"/>
            <a:ext cx="22787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Hledá hodnotu</a:t>
            </a:r>
            <a:br>
              <a:rPr lang="cs-CZ" sz="2400" b="1" dirty="0"/>
            </a:br>
            <a:r>
              <a:rPr lang="cs-CZ" sz="2400" b="1" dirty="0"/>
              <a:t>    v odpadu</a:t>
            </a:r>
          </a:p>
        </p:txBody>
      </p:sp>
      <p:sp>
        <p:nvSpPr>
          <p:cNvPr id="24" name="Ovál 23"/>
          <p:cNvSpPr/>
          <p:nvPr/>
        </p:nvSpPr>
        <p:spPr>
          <a:xfrm>
            <a:off x="2843808" y="1772816"/>
            <a:ext cx="1101239" cy="993513"/>
          </a:xfrm>
          <a:prstGeom prst="ellipse">
            <a:avLst/>
          </a:prstGeom>
          <a:blipFill dpi="0" rotWithShape="1">
            <a:blip r:embed="rId4"/>
            <a:srcRect/>
            <a:stretch>
              <a:fillRect l="-2000" r="-10000" b="-10000"/>
            </a:stretch>
          </a:blipFill>
          <a:ln>
            <a:solidFill>
              <a:schemeClr val="accent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5" name="Ovál 24"/>
          <p:cNvSpPr/>
          <p:nvPr/>
        </p:nvSpPr>
        <p:spPr>
          <a:xfrm>
            <a:off x="6254826" y="3104705"/>
            <a:ext cx="1073393" cy="1112947"/>
          </a:xfrm>
          <a:prstGeom prst="ellipse">
            <a:avLst/>
          </a:prstGeom>
          <a:blipFill dpi="0" rotWithShape="1">
            <a:blip r:embed="rId5">
              <a:alphaModFix amt="40000"/>
            </a:blip>
            <a:srcRect/>
            <a:stretch>
              <a:fillRect l="-22000" t="-15000" r="-19000" b="-7000"/>
            </a:stretch>
          </a:blipFill>
          <a:ln>
            <a:solidFill>
              <a:schemeClr val="accent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6" name="Ovál 25"/>
          <p:cNvSpPr/>
          <p:nvPr/>
        </p:nvSpPr>
        <p:spPr>
          <a:xfrm>
            <a:off x="4283968" y="5492338"/>
            <a:ext cx="1056043" cy="1007998"/>
          </a:xfrm>
          <a:prstGeom prst="ellipse">
            <a:avLst/>
          </a:prstGeom>
          <a:blipFill dpi="0" rotWithShape="1">
            <a:blip r:embed="rId6">
              <a:alphaModFix amt="40000"/>
            </a:blip>
            <a:srcRect/>
            <a:stretch>
              <a:fillRect b="-16000"/>
            </a:stretch>
          </a:blipFill>
          <a:ln>
            <a:solidFill>
              <a:schemeClr val="accent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" name="Zaoblený obdélník 26"/>
          <p:cNvSpPr/>
          <p:nvPr/>
        </p:nvSpPr>
        <p:spPr>
          <a:xfrm>
            <a:off x="618681" y="5158489"/>
            <a:ext cx="3762742" cy="1089756"/>
          </a:xfrm>
          <a:prstGeom prst="roundRect">
            <a:avLst>
              <a:gd name="adj" fmla="val 4345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683947" y="5242433"/>
            <a:ext cx="961171" cy="940907"/>
          </a:xfrm>
          <a:prstGeom prst="ellipse">
            <a:avLst/>
          </a:prstGeom>
          <a:blipFill dpi="0" rotWithShape="1">
            <a:blip r:embed="rId7"/>
            <a:srcRect/>
            <a:stretch>
              <a:fillRect l="-5000" r="-4000" b="-6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9" name="TextovéPole 28"/>
          <p:cNvSpPr txBox="1"/>
          <p:nvPr/>
        </p:nvSpPr>
        <p:spPr>
          <a:xfrm>
            <a:off x="1645118" y="5284549"/>
            <a:ext cx="29283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Přispívá k ochraně</a:t>
            </a:r>
            <a:br>
              <a:rPr lang="cs-CZ" sz="2400" b="1" dirty="0"/>
            </a:br>
            <a:r>
              <a:rPr lang="cs-CZ" sz="2400" b="1" dirty="0"/>
              <a:t>životního prostředí</a:t>
            </a:r>
          </a:p>
        </p:txBody>
      </p:sp>
      <p:sp>
        <p:nvSpPr>
          <p:cNvPr id="30" name="Zaoblený obdélník 29"/>
          <p:cNvSpPr/>
          <p:nvPr/>
        </p:nvSpPr>
        <p:spPr>
          <a:xfrm>
            <a:off x="5728829" y="2095319"/>
            <a:ext cx="2766089" cy="1098156"/>
          </a:xfrm>
          <a:prstGeom prst="roundRect">
            <a:avLst>
              <a:gd name="adj" fmla="val 4345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/>
          <p:cNvSpPr/>
          <p:nvPr/>
        </p:nvSpPr>
        <p:spPr>
          <a:xfrm>
            <a:off x="7226577" y="3329794"/>
            <a:ext cx="1073393" cy="1112947"/>
          </a:xfrm>
          <a:prstGeom prst="ellipse">
            <a:avLst/>
          </a:prstGeom>
          <a:blipFill dpi="0" rotWithShape="1">
            <a:blip r:embed="rId8"/>
            <a:srcRect/>
            <a:stretch>
              <a:fillRect/>
            </a:stretch>
          </a:blipFill>
          <a:ln>
            <a:solidFill>
              <a:schemeClr val="accent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2" name="TextovéPole 31"/>
          <p:cNvSpPr txBox="1"/>
          <p:nvPr/>
        </p:nvSpPr>
        <p:spPr>
          <a:xfrm>
            <a:off x="6791523" y="2228898"/>
            <a:ext cx="18094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Šetří lidem</a:t>
            </a:r>
            <a:br>
              <a:rPr lang="cs-CZ" sz="2400" b="1" dirty="0"/>
            </a:br>
            <a:r>
              <a:rPr lang="cs-CZ" sz="2400" b="1" dirty="0"/>
              <a:t>    peníze</a:t>
            </a:r>
          </a:p>
        </p:txBody>
      </p:sp>
      <p:sp>
        <p:nvSpPr>
          <p:cNvPr id="33" name="Ovál 32"/>
          <p:cNvSpPr/>
          <p:nvPr/>
        </p:nvSpPr>
        <p:spPr>
          <a:xfrm>
            <a:off x="5148064" y="5167546"/>
            <a:ext cx="1056043" cy="1007998"/>
          </a:xfrm>
          <a:prstGeom prst="ellipse">
            <a:avLst/>
          </a:prstGeom>
          <a:blipFill dpi="0" rotWithShape="1">
            <a:blip r:embed="rId9"/>
            <a:srcRect/>
            <a:stretch>
              <a:fillRect/>
            </a:stretch>
          </a:blipFill>
          <a:ln>
            <a:solidFill>
              <a:schemeClr val="accent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4" name="Ovál 33"/>
          <p:cNvSpPr/>
          <p:nvPr/>
        </p:nvSpPr>
        <p:spPr>
          <a:xfrm>
            <a:off x="5778938" y="2153155"/>
            <a:ext cx="1033055" cy="906740"/>
          </a:xfrm>
          <a:prstGeom prst="ellipse">
            <a:avLst/>
          </a:prstGeom>
          <a:blipFill dpi="0" rotWithShape="1">
            <a:blip r:embed="rId10"/>
            <a:srcRect/>
            <a:stretch>
              <a:fillRect l="-20000" t="-20000" r="-27000" b="-20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4" name="Skupina 13"/>
          <p:cNvGrpSpPr/>
          <p:nvPr/>
        </p:nvGrpSpPr>
        <p:grpSpPr>
          <a:xfrm>
            <a:off x="4138745" y="-1355031"/>
            <a:ext cx="8036396" cy="3127847"/>
            <a:chOff x="3517390" y="279699"/>
            <a:chExt cx="7237590" cy="1753284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5" name="Zaoblený obdélník 14"/>
            <p:cNvSpPr/>
            <p:nvPr/>
          </p:nvSpPr>
          <p:spPr>
            <a:xfrm>
              <a:off x="3517390" y="279699"/>
              <a:ext cx="7236493" cy="1753284"/>
            </a:xfrm>
            <a:prstGeom prst="roundRect">
              <a:avLst>
                <a:gd name="adj" fmla="val 30622"/>
              </a:avLst>
            </a:prstGeom>
            <a:solidFill>
              <a:schemeClr val="tx1">
                <a:lumMod val="85000"/>
                <a:lumOff val="15000"/>
              </a:schemeClr>
            </a:solidFill>
            <a:ln w="28575">
              <a:noFill/>
            </a:ln>
            <a:effectLst/>
            <a:sp3d prstMaterial="plastic"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Zaoblený obdélník 4"/>
            <p:cNvSpPr/>
            <p:nvPr/>
          </p:nvSpPr>
          <p:spPr>
            <a:xfrm>
              <a:off x="3908865" y="1016916"/>
              <a:ext cx="6846115" cy="935340"/>
            </a:xfrm>
            <a:prstGeom prst="rect">
              <a:avLst/>
            </a:prstGeom>
            <a:ln>
              <a:noFill/>
            </a:ln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r>
                <a:rPr lang="cs-CZ" sz="4000" dirty="0">
                  <a:solidFill>
                    <a:schemeClr val="bg1"/>
                  </a:solidFill>
                </a:rPr>
                <a:t>Inteligentní systémy </a:t>
              </a:r>
              <a:br>
                <a:rPr lang="cs-CZ" sz="4000" dirty="0">
                  <a:solidFill>
                    <a:schemeClr val="bg1"/>
                  </a:solidFill>
                </a:rPr>
              </a:br>
              <a:r>
                <a:rPr lang="cs-CZ" sz="4000" dirty="0">
                  <a:solidFill>
                    <a:schemeClr val="bg1"/>
                  </a:solidFill>
                </a:rPr>
                <a:t> nakládání s odpady</a:t>
              </a:r>
            </a:p>
          </p:txBody>
        </p:sp>
      </p:grpSp>
      <p:grpSp>
        <p:nvGrpSpPr>
          <p:cNvPr id="35" name="Skupina 34"/>
          <p:cNvGrpSpPr/>
          <p:nvPr/>
        </p:nvGrpSpPr>
        <p:grpSpPr>
          <a:xfrm>
            <a:off x="-1908720" y="3070412"/>
            <a:ext cx="7704857" cy="1813892"/>
            <a:chOff x="3501657" y="201678"/>
            <a:chExt cx="7237589" cy="1787070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6" name="Zaoblený obdélník 35"/>
            <p:cNvSpPr/>
            <p:nvPr/>
          </p:nvSpPr>
          <p:spPr>
            <a:xfrm>
              <a:off x="3501657" y="235464"/>
              <a:ext cx="7236493" cy="1753284"/>
            </a:xfrm>
            <a:prstGeom prst="roundRect">
              <a:avLst>
                <a:gd name="adj" fmla="val 34842"/>
              </a:avLst>
            </a:prstGeom>
            <a:gradFill flip="none" rotWithShape="1">
              <a:gsLst>
                <a:gs pos="0">
                  <a:schemeClr val="tx1">
                    <a:lumMod val="65000"/>
                    <a:lumOff val="35000"/>
                    <a:shade val="30000"/>
                    <a:satMod val="115000"/>
                  </a:schemeClr>
                </a:gs>
                <a:gs pos="50000">
                  <a:schemeClr val="tx1">
                    <a:lumMod val="65000"/>
                    <a:lumOff val="35000"/>
                    <a:shade val="67500"/>
                    <a:satMod val="115000"/>
                  </a:schemeClr>
                </a:gs>
                <a:gs pos="100000">
                  <a:schemeClr val="tx1">
                    <a:lumMod val="65000"/>
                    <a:lumOff val="35000"/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 w="28575">
              <a:solidFill>
                <a:schemeClr val="accent3">
                  <a:lumMod val="40000"/>
                  <a:lumOff val="60000"/>
                </a:schemeClr>
              </a:solidFill>
            </a:ln>
            <a:effectLst/>
            <a:sp3d prstMaterial="plastic"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Zaoblený obdélník 4"/>
            <p:cNvSpPr/>
            <p:nvPr/>
          </p:nvSpPr>
          <p:spPr>
            <a:xfrm>
              <a:off x="5192682" y="201678"/>
              <a:ext cx="5546564" cy="1787069"/>
            </a:xfrm>
            <a:prstGeom prst="rect">
              <a:avLst/>
            </a:prstGeom>
            <a:ln>
              <a:noFill/>
            </a:ln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algn="ctr"/>
              <a:r>
                <a:rPr lang="cs-CZ" sz="3800" dirty="0">
                  <a:solidFill>
                    <a:schemeClr val="bg1"/>
                  </a:solidFill>
                </a:rPr>
                <a:t>Program zodpovědného nakládání s odpady</a:t>
              </a:r>
            </a:p>
          </p:txBody>
        </p:sp>
      </p:grpSp>
      <p:sp>
        <p:nvSpPr>
          <p:cNvPr id="44" name="Ovál 43"/>
          <p:cNvSpPr/>
          <p:nvPr/>
        </p:nvSpPr>
        <p:spPr>
          <a:xfrm>
            <a:off x="-5005064" y="-1659787"/>
            <a:ext cx="1395943" cy="1425999"/>
          </a:xfrm>
          <a:prstGeom prst="ellipse">
            <a:avLst/>
          </a:prstGeom>
          <a:blipFill dpi="0" rotWithShape="1">
            <a:blip r:embed="rId11"/>
            <a:srcRect/>
            <a:stretch>
              <a:fillRect l="-10000" t="-6000" r="-16000" b="-13000"/>
            </a:stretch>
          </a:blipFill>
          <a:ln w="3810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38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1873" y="4742458"/>
            <a:ext cx="1531694" cy="17578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65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5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/>
      <p:bldP spid="27" grpId="0" animBg="1"/>
      <p:bldP spid="29" grpId="0"/>
      <p:bldP spid="30" grpId="0" animBg="1"/>
      <p:bldP spid="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Radek\Desktop\Foto odpady\Rozbor Milotice\DSCN25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4587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201747" y="1052737"/>
            <a:ext cx="8618725" cy="4674539"/>
            <a:chOff x="-173565" y="76143"/>
            <a:chExt cx="7493000" cy="3241491"/>
          </a:xfrm>
        </p:grpSpPr>
        <p:sp>
          <p:nvSpPr>
            <p:cNvPr id="16" name="Zaoblený obdélník 15"/>
            <p:cNvSpPr/>
            <p:nvPr/>
          </p:nvSpPr>
          <p:spPr>
            <a:xfrm>
              <a:off x="-108207" y="169852"/>
              <a:ext cx="6992696" cy="3147782"/>
            </a:xfrm>
            <a:prstGeom prst="roundRect">
              <a:avLst>
                <a:gd name="adj" fmla="val 1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</p:sp>
        <p:sp>
          <p:nvSpPr>
            <p:cNvPr id="17" name="Zaoblený obdélník 4"/>
            <p:cNvSpPr/>
            <p:nvPr/>
          </p:nvSpPr>
          <p:spPr>
            <a:xfrm>
              <a:off x="-173565" y="76143"/>
              <a:ext cx="7493000" cy="200757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4048" tIns="384048" rIns="384048" bIns="205740" numCol="1" spcCol="1270" anchor="t" anchorCtr="0">
              <a:noAutofit/>
            </a:bodyPr>
            <a:lstStyle/>
            <a:p>
              <a:r>
                <a:rPr lang="cs-CZ" altLang="cs-CZ" sz="4000" dirty="0"/>
                <a:t>Proč třídit odpady?</a:t>
              </a:r>
            </a:p>
            <a:p>
              <a:endParaRPr lang="cs-CZ" altLang="cs-CZ" sz="4000" dirty="0"/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785820" y="2276872"/>
            <a:ext cx="8034652" cy="4320480"/>
            <a:chOff x="3710830" y="-14964"/>
            <a:chExt cx="7200800" cy="1753285"/>
          </a:xfrm>
        </p:grpSpPr>
        <p:sp>
          <p:nvSpPr>
            <p:cNvPr id="19" name="Zaoblený obdélník 18"/>
            <p:cNvSpPr/>
            <p:nvPr/>
          </p:nvSpPr>
          <p:spPr>
            <a:xfrm>
              <a:off x="3710830" y="-14964"/>
              <a:ext cx="7200800" cy="1753285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Zaoblený obdélník 4"/>
            <p:cNvSpPr/>
            <p:nvPr/>
          </p:nvSpPr>
          <p:spPr>
            <a:xfrm>
              <a:off x="3974659" y="-3018"/>
              <a:ext cx="6820944" cy="16510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r>
                <a:rPr lang="cs-CZ" altLang="cs-CZ" sz="2900" dirty="0"/>
                <a:t>Složení komunálního odpadu</a:t>
              </a:r>
            </a:p>
            <a:p>
              <a:endParaRPr lang="cs-CZ" altLang="cs-CZ" sz="2900" dirty="0"/>
            </a:p>
            <a:p>
              <a:pPr>
                <a:buFont typeface="Wingdings" pitchFamily="2" charset="2"/>
                <a:buChar char="Ø"/>
              </a:pPr>
              <a:r>
                <a:rPr lang="cs-CZ" altLang="cs-CZ" sz="2900" dirty="0"/>
                <a:t>  40% obchodovatelná složka – plast, papír, sklo…  	možno udat jako DS – obec dostává peníze</a:t>
              </a:r>
            </a:p>
            <a:p>
              <a:pPr>
                <a:buFont typeface="Wingdings" pitchFamily="2" charset="2"/>
                <a:buChar char="Ø"/>
              </a:pPr>
              <a:r>
                <a:rPr lang="cs-CZ" altLang="cs-CZ" sz="2900" dirty="0"/>
                <a:t>  40% BIO odpad – rozloží se na hnojišti, </a:t>
              </a:r>
              <a:br>
                <a:rPr lang="cs-CZ" altLang="cs-CZ" sz="2900" dirty="0"/>
              </a:br>
              <a:r>
                <a:rPr lang="cs-CZ" altLang="cs-CZ" sz="2900" dirty="0"/>
                <a:t>	v kompostéru – nic se za něj neplatí</a:t>
              </a:r>
            </a:p>
            <a:p>
              <a:pPr>
                <a:buFont typeface="Wingdings" pitchFamily="2" charset="2"/>
                <a:buChar char="Ø"/>
              </a:pPr>
              <a:r>
                <a:rPr lang="cs-CZ" altLang="cs-CZ" sz="2900" dirty="0"/>
                <a:t>  20% netříditelná složka – obec platí její 	likvidaci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398292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ál 4"/>
          <p:cNvSpPr/>
          <p:nvPr/>
        </p:nvSpPr>
        <p:spPr>
          <a:xfrm>
            <a:off x="2786086" y="1235951"/>
            <a:ext cx="3600401" cy="3600400"/>
          </a:xfrm>
          <a:prstGeom prst="ellipse">
            <a:avLst/>
          </a:prstGeom>
          <a:blipFill dpi="0" rotWithShape="1">
            <a:blip r:embed="rId3"/>
            <a:srcRect/>
            <a:stretch>
              <a:fillRect b="-12000"/>
            </a:stretch>
          </a:blipFill>
          <a:ln>
            <a:solidFill>
              <a:srgbClr val="FF0000"/>
            </a:solidFill>
          </a:ln>
          <a:effectLst>
            <a:glow rad="381000">
              <a:schemeClr val="accent2">
                <a:satMod val="175000"/>
                <a:alpha val="80000"/>
              </a:schemeClr>
            </a:glo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TextovéPole 9"/>
          <p:cNvSpPr txBox="1"/>
          <p:nvPr/>
        </p:nvSpPr>
        <p:spPr>
          <a:xfrm>
            <a:off x="-1" y="5013176"/>
            <a:ext cx="917257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>
                <a:solidFill>
                  <a:srgbClr val="FF0000"/>
                </a:solidFill>
              </a:rPr>
              <a:t>Od roku 2024, nebude možné </a:t>
            </a:r>
            <a:br>
              <a:rPr lang="cs-CZ" sz="4400" b="1" dirty="0">
                <a:solidFill>
                  <a:srgbClr val="FF0000"/>
                </a:solidFill>
              </a:rPr>
            </a:br>
            <a:r>
              <a:rPr lang="cs-CZ" sz="4400" b="1" dirty="0">
                <a:solidFill>
                  <a:srgbClr val="FF0000"/>
                </a:solidFill>
              </a:rPr>
              <a:t>u nás skládkovat využitelný odpad!</a:t>
            </a:r>
          </a:p>
        </p:txBody>
      </p:sp>
    </p:spTree>
    <p:extLst>
      <p:ext uri="{BB962C8B-B14F-4D97-AF65-F5344CB8AC3E}">
        <p14:creationId xmlns:p14="http://schemas.microsoft.com/office/powerpoint/2010/main" val="2353775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Skupina 6"/>
          <p:cNvGrpSpPr/>
          <p:nvPr/>
        </p:nvGrpSpPr>
        <p:grpSpPr>
          <a:xfrm>
            <a:off x="323527" y="1042152"/>
            <a:ext cx="8064895" cy="946688"/>
            <a:chOff x="1105128" y="216019"/>
            <a:chExt cx="8644005" cy="1821391"/>
          </a:xfrm>
        </p:grpSpPr>
        <p:sp>
          <p:nvSpPr>
            <p:cNvPr id="9" name="Pětiúhelník 8"/>
            <p:cNvSpPr/>
            <p:nvPr/>
          </p:nvSpPr>
          <p:spPr>
            <a:xfrm rot="10800000">
              <a:off x="2185629" y="236382"/>
              <a:ext cx="7563504" cy="1801028"/>
            </a:xfrm>
            <a:prstGeom prst="homePlate">
              <a:avLst/>
            </a:prstGeom>
            <a:gradFill flip="none" rotWithShape="1"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5400000" scaled="1"/>
              <a:tileRect/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Pětiúhelník 4"/>
            <p:cNvSpPr/>
            <p:nvPr/>
          </p:nvSpPr>
          <p:spPr>
            <a:xfrm>
              <a:off x="1105128" y="216019"/>
              <a:ext cx="8412471" cy="18010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99815" tIns="106680" rIns="199136" bIns="106680" numCol="1" spcCol="1270" anchor="ctr" anchorCtr="0">
              <a:noAutofit/>
            </a:bodyPr>
            <a:lstStyle/>
            <a:p>
              <a:pPr lvl="0" algn="ctr" defTabSz="1244600">
                <a:spcBef>
                  <a:spcPct val="0"/>
                </a:spcBef>
              </a:pPr>
              <a:r>
                <a:rPr lang="cs-CZ" sz="3600" dirty="0">
                  <a:latin typeface="Calibri" pitchFamily="34" charset="0"/>
                </a:rPr>
                <a:t>       Uherčice    </a:t>
              </a:r>
              <a:r>
                <a:rPr lang="cs-CZ" sz="2800" dirty="0">
                  <a:latin typeface="Calibri" pitchFamily="34" charset="0"/>
                </a:rPr>
                <a:t>Počet obyvatel: 1012</a:t>
              </a:r>
              <a:endParaRPr lang="cs-CZ" sz="2800" kern="1200" dirty="0"/>
            </a:p>
          </p:txBody>
        </p:sp>
      </p:grpSp>
      <p:sp>
        <p:nvSpPr>
          <p:cNvPr id="13" name="Obdélník 12"/>
          <p:cNvSpPr/>
          <p:nvPr/>
        </p:nvSpPr>
        <p:spPr>
          <a:xfrm>
            <a:off x="733309" y="1063319"/>
            <a:ext cx="864472" cy="92552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16835">
            <a:off x="760868" y="2896529"/>
            <a:ext cx="1583510" cy="677618"/>
          </a:xfrm>
          <a:prstGeom prst="rect">
            <a:avLst/>
          </a:prstGeom>
        </p:spPr>
      </p:pic>
      <p:grpSp>
        <p:nvGrpSpPr>
          <p:cNvPr id="8" name="Skupina 7"/>
          <p:cNvGrpSpPr/>
          <p:nvPr/>
        </p:nvGrpSpPr>
        <p:grpSpPr>
          <a:xfrm>
            <a:off x="1403648" y="2270154"/>
            <a:ext cx="7272808" cy="1707626"/>
            <a:chOff x="1058996" y="2899385"/>
            <a:chExt cx="7823246" cy="1707626"/>
          </a:xfrm>
        </p:grpSpPr>
        <p:sp>
          <p:nvSpPr>
            <p:cNvPr id="12" name="Zaoblený obdélník 11"/>
            <p:cNvSpPr/>
            <p:nvPr/>
          </p:nvSpPr>
          <p:spPr>
            <a:xfrm>
              <a:off x="2127668" y="2899385"/>
              <a:ext cx="6367285" cy="1707626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14" name="Zaoblený obdélník 4"/>
            <p:cNvSpPr/>
            <p:nvPr/>
          </p:nvSpPr>
          <p:spPr>
            <a:xfrm>
              <a:off x="1058996" y="2982744"/>
              <a:ext cx="7823246" cy="15409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47742" tIns="163830" rIns="163830" bIns="163830" numCol="1" spcCol="1270" anchor="ctr" anchorCtr="0">
              <a:noAutofit/>
            </a:bodyPr>
            <a:lstStyle/>
            <a:p>
              <a:pPr lvl="0" algn="l" defTabSz="1911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4300" dirty="0"/>
                <a:t>Praxe na obci – 2.ročník</a:t>
              </a:r>
              <a:endParaRPr lang="cs-CZ" sz="4300" kern="1200" dirty="0"/>
            </a:p>
          </p:txBody>
        </p:sp>
      </p:grpSp>
      <p:sp>
        <p:nvSpPr>
          <p:cNvPr id="15" name="Ovál 14"/>
          <p:cNvSpPr/>
          <p:nvPr/>
        </p:nvSpPr>
        <p:spPr>
          <a:xfrm>
            <a:off x="946650" y="4221088"/>
            <a:ext cx="2304256" cy="2403548"/>
          </a:xfrm>
          <a:prstGeom prst="ellipse">
            <a:avLst/>
          </a:prstGeom>
          <a:blipFill dpi="0" rotWithShape="1">
            <a:blip r:embed="rId5"/>
            <a:srcRect/>
            <a:stretch>
              <a:fillRect l="-27000" r="-9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6" name="Skupina 15"/>
          <p:cNvGrpSpPr/>
          <p:nvPr/>
        </p:nvGrpSpPr>
        <p:grpSpPr>
          <a:xfrm>
            <a:off x="2555776" y="4558907"/>
            <a:ext cx="6048672" cy="1707626"/>
            <a:chOff x="1058996" y="2899385"/>
            <a:chExt cx="7823246" cy="1707626"/>
          </a:xfrm>
        </p:grpSpPr>
        <p:sp>
          <p:nvSpPr>
            <p:cNvPr id="17" name="Zaoblený obdélník 16"/>
            <p:cNvSpPr/>
            <p:nvPr/>
          </p:nvSpPr>
          <p:spPr>
            <a:xfrm>
              <a:off x="2127668" y="2899385"/>
              <a:ext cx="6367285" cy="1707626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18" name="Zaoblený obdélník 4"/>
            <p:cNvSpPr/>
            <p:nvPr/>
          </p:nvSpPr>
          <p:spPr>
            <a:xfrm>
              <a:off x="1058996" y="2982744"/>
              <a:ext cx="7823246" cy="87496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47742" tIns="163830" rIns="163830" bIns="163830" numCol="1" spcCol="1270" anchor="ctr" anchorCtr="0">
              <a:noAutofit/>
            </a:bodyPr>
            <a:lstStyle/>
            <a:p>
              <a:pPr lvl="0" algn="l" defTabSz="1911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3600" dirty="0"/>
                <a:t>50 kg SKO/osoba/rok</a:t>
              </a:r>
            </a:p>
          </p:txBody>
        </p:sp>
      </p:grpSp>
      <p:sp>
        <p:nvSpPr>
          <p:cNvPr id="19" name="Zaoblený obdélník 4"/>
          <p:cNvSpPr/>
          <p:nvPr/>
        </p:nvSpPr>
        <p:spPr>
          <a:xfrm>
            <a:off x="2708176" y="5157192"/>
            <a:ext cx="6048672" cy="57606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347742" tIns="163830" rIns="163830" bIns="163830" numCol="1" spcCol="1270" anchor="ctr" anchorCtr="0">
            <a:noAutofit/>
          </a:bodyPr>
          <a:lstStyle/>
          <a:p>
            <a:pPr lvl="0" algn="l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3600" dirty="0"/>
          </a:p>
          <a:p>
            <a:pPr lvl="0" algn="l" defTabSz="1911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3600" kern="1200" dirty="0"/>
              <a:t>150 Kč/osoba/rok</a:t>
            </a:r>
          </a:p>
        </p:txBody>
      </p:sp>
    </p:spTree>
    <p:extLst>
      <p:ext uri="{BB962C8B-B14F-4D97-AF65-F5344CB8AC3E}">
        <p14:creationId xmlns:p14="http://schemas.microsoft.com/office/powerpoint/2010/main" val="3325755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Skupina 11"/>
          <p:cNvGrpSpPr/>
          <p:nvPr/>
        </p:nvGrpSpPr>
        <p:grpSpPr>
          <a:xfrm>
            <a:off x="304777" y="1023382"/>
            <a:ext cx="9122782" cy="5357946"/>
            <a:chOff x="-108207" y="225941"/>
            <a:chExt cx="7493000" cy="3195706"/>
          </a:xfrm>
        </p:grpSpPr>
        <p:sp>
          <p:nvSpPr>
            <p:cNvPr id="13" name="Zaoblený obdélník 12"/>
            <p:cNvSpPr/>
            <p:nvPr/>
          </p:nvSpPr>
          <p:spPr>
            <a:xfrm>
              <a:off x="-108206" y="273865"/>
              <a:ext cx="6992696" cy="3147782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Zaoblený obdélník 4"/>
            <p:cNvSpPr/>
            <p:nvPr/>
          </p:nvSpPr>
          <p:spPr>
            <a:xfrm>
              <a:off x="-108207" y="225941"/>
              <a:ext cx="7493000" cy="200757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4048" tIns="384048" rIns="384048" bIns="205740" numCol="1" spcCol="1270" anchor="t" anchorCtr="0">
              <a:noAutofit/>
            </a:bodyPr>
            <a:lstStyle/>
            <a:p>
              <a:r>
                <a:rPr lang="cs-CZ" altLang="cs-CZ" sz="4400" dirty="0"/>
                <a:t>Proč většina odpadu končí v popelnici?</a:t>
              </a:r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915283" y="2780928"/>
            <a:ext cx="8034652" cy="3960440"/>
            <a:chOff x="3710830" y="-14964"/>
            <a:chExt cx="7200800" cy="1753285"/>
          </a:xfrm>
        </p:grpSpPr>
        <p:sp>
          <p:nvSpPr>
            <p:cNvPr id="19" name="Zaoblený obdélník 18"/>
            <p:cNvSpPr/>
            <p:nvPr/>
          </p:nvSpPr>
          <p:spPr>
            <a:xfrm>
              <a:off x="3710830" y="-14964"/>
              <a:ext cx="7200800" cy="1753285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Zaoblený obdélník 4"/>
            <p:cNvSpPr/>
            <p:nvPr/>
          </p:nvSpPr>
          <p:spPr>
            <a:xfrm>
              <a:off x="3974659" y="-3018"/>
              <a:ext cx="6820944" cy="16510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cs-CZ" altLang="cs-CZ" sz="3200" dirty="0"/>
                <a:t>Třídění odpadů je nepohodlné – tříděný odpad se musí nosit do sběrných hnízd.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endParaRPr lang="cs-CZ" altLang="cs-CZ" sz="3200" dirty="0"/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cs-CZ" altLang="cs-CZ" sz="3200" dirty="0"/>
                <a:t>Systém plateb je  nespravedlivý – ti, co se snaží (obci šetří peníze) platí stejně, jak ti, kteří se nezajímají.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6915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Skupina 11"/>
          <p:cNvGrpSpPr/>
          <p:nvPr/>
        </p:nvGrpSpPr>
        <p:grpSpPr>
          <a:xfrm>
            <a:off x="304777" y="1023382"/>
            <a:ext cx="9122782" cy="5357946"/>
            <a:chOff x="-108207" y="225941"/>
            <a:chExt cx="7493000" cy="3195706"/>
          </a:xfrm>
        </p:grpSpPr>
        <p:sp>
          <p:nvSpPr>
            <p:cNvPr id="13" name="Zaoblený obdélník 12"/>
            <p:cNvSpPr/>
            <p:nvPr/>
          </p:nvSpPr>
          <p:spPr>
            <a:xfrm>
              <a:off x="-108206" y="273865"/>
              <a:ext cx="6992696" cy="3147782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Zaoblený obdélník 4"/>
            <p:cNvSpPr/>
            <p:nvPr/>
          </p:nvSpPr>
          <p:spPr>
            <a:xfrm>
              <a:off x="-108207" y="225941"/>
              <a:ext cx="7493000" cy="200757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4048" tIns="384048" rIns="384048" bIns="205740" numCol="1" spcCol="1270" anchor="t" anchorCtr="0">
              <a:noAutofit/>
            </a:bodyPr>
            <a:lstStyle/>
            <a:p>
              <a:r>
                <a:rPr lang="cs-CZ" altLang="cs-CZ" sz="4400" dirty="0"/>
                <a:t>Co je cílem systému?</a:t>
              </a:r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783784" y="2276872"/>
            <a:ext cx="8034652" cy="4392488"/>
            <a:chOff x="3710830" y="-14964"/>
            <a:chExt cx="7200800" cy="1753285"/>
          </a:xfrm>
        </p:grpSpPr>
        <p:sp>
          <p:nvSpPr>
            <p:cNvPr id="19" name="Zaoblený obdélník 18"/>
            <p:cNvSpPr/>
            <p:nvPr/>
          </p:nvSpPr>
          <p:spPr>
            <a:xfrm>
              <a:off x="3710830" y="-14964"/>
              <a:ext cx="7200800" cy="1753285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Zaoblený obdélník 4"/>
            <p:cNvSpPr/>
            <p:nvPr/>
          </p:nvSpPr>
          <p:spPr>
            <a:xfrm>
              <a:off x="3974659" y="-3018"/>
              <a:ext cx="6820944" cy="16510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r>
                <a:rPr lang="cs-CZ" altLang="cs-CZ" sz="3600" dirty="0"/>
                <a:t>				</a:t>
              </a:r>
            </a:p>
            <a:p>
              <a:pPr algn="ctr"/>
              <a:r>
                <a:rPr lang="cs-CZ" altLang="cs-CZ" sz="3600" dirty="0"/>
                <a:t>Dát jednotlivým domácnostem </a:t>
              </a:r>
              <a:br>
                <a:rPr lang="cs-CZ" altLang="cs-CZ" sz="3600" dirty="0"/>
              </a:br>
              <a:r>
                <a:rPr lang="cs-CZ" altLang="cs-CZ" sz="3600" dirty="0"/>
                <a:t>možnost ovlivnit výši svojí platby </a:t>
              </a:r>
              <a:br>
                <a:rPr lang="cs-CZ" altLang="cs-CZ" sz="3600" dirty="0"/>
              </a:br>
              <a:r>
                <a:rPr lang="cs-CZ" altLang="cs-CZ" sz="3600" dirty="0"/>
                <a:t>za odpady – kolik peněz bude domácnost za odpady platit, závisí </a:t>
              </a:r>
              <a:br>
                <a:rPr lang="cs-CZ" altLang="cs-CZ" sz="3600" dirty="0"/>
              </a:br>
              <a:r>
                <a:rPr lang="cs-CZ" altLang="cs-CZ" sz="3600" dirty="0"/>
                <a:t>jen na ní.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100401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ál 4"/>
          <p:cNvSpPr/>
          <p:nvPr/>
        </p:nvSpPr>
        <p:spPr>
          <a:xfrm>
            <a:off x="5348470" y="2132855"/>
            <a:ext cx="2232248" cy="2173069"/>
          </a:xfrm>
          <a:prstGeom prst="ellipse">
            <a:avLst/>
          </a:prstGeom>
          <a:blipFill dpi="0" rotWithShape="1">
            <a:blip r:embed="rId3"/>
            <a:srcRect/>
            <a:stretch>
              <a:fillRect l="-17000" r="-10000" b="-4000"/>
            </a:stretch>
          </a:blip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Ovál 5"/>
          <p:cNvSpPr/>
          <p:nvPr/>
        </p:nvSpPr>
        <p:spPr>
          <a:xfrm>
            <a:off x="1547664" y="2132856"/>
            <a:ext cx="2376264" cy="2173069"/>
          </a:xfrm>
          <a:prstGeom prst="ellipse">
            <a:avLst/>
          </a:prstGeom>
          <a:blipFill dpi="0" rotWithShape="1">
            <a:blip r:embed="rId4"/>
            <a:srcRect/>
            <a:stretch>
              <a:fillRect l="-2000" r="-10000" b="-10000"/>
            </a:stretch>
          </a:blipFill>
          <a:ln>
            <a:solidFill>
              <a:schemeClr val="accent3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TextovéPole 6"/>
          <p:cNvSpPr txBox="1"/>
          <p:nvPr/>
        </p:nvSpPr>
        <p:spPr>
          <a:xfrm>
            <a:off x="1043608" y="4826769"/>
            <a:ext cx="3312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>
                <a:solidFill>
                  <a:schemeClr val="accent3">
                    <a:lumMod val="75000"/>
                  </a:schemeClr>
                </a:solidFill>
              </a:rPr>
              <a:t>150 Kč/os.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283968" y="4667945"/>
            <a:ext cx="453650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>
                <a:solidFill>
                  <a:srgbClr val="FF0000"/>
                </a:solidFill>
              </a:rPr>
              <a:t>Až </a:t>
            </a:r>
            <a:br>
              <a:rPr lang="cs-CZ" sz="5400" b="1" dirty="0">
                <a:solidFill>
                  <a:srgbClr val="FF0000"/>
                </a:solidFill>
              </a:rPr>
            </a:br>
            <a:r>
              <a:rPr lang="cs-CZ" sz="5400" b="1" dirty="0">
                <a:solidFill>
                  <a:srgbClr val="FF0000"/>
                </a:solidFill>
              </a:rPr>
              <a:t>1 000 Kč/os.</a:t>
            </a:r>
          </a:p>
        </p:txBody>
      </p:sp>
    </p:spTree>
    <p:extLst>
      <p:ext uri="{BB962C8B-B14F-4D97-AF65-F5344CB8AC3E}">
        <p14:creationId xmlns:p14="http://schemas.microsoft.com/office/powerpoint/2010/main" val="2241825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214576332"/>
              </p:ext>
            </p:extLst>
          </p:nvPr>
        </p:nvGraphicFramePr>
        <p:xfrm>
          <a:off x="-11633" y="1229032"/>
          <a:ext cx="9000632" cy="51771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846072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Skupina 11"/>
          <p:cNvGrpSpPr/>
          <p:nvPr/>
        </p:nvGrpSpPr>
        <p:grpSpPr>
          <a:xfrm>
            <a:off x="304777" y="1023382"/>
            <a:ext cx="9122782" cy="5357946"/>
            <a:chOff x="-108207" y="225941"/>
            <a:chExt cx="7493000" cy="3195706"/>
          </a:xfrm>
        </p:grpSpPr>
        <p:sp>
          <p:nvSpPr>
            <p:cNvPr id="13" name="Zaoblený obdélník 12"/>
            <p:cNvSpPr/>
            <p:nvPr/>
          </p:nvSpPr>
          <p:spPr>
            <a:xfrm>
              <a:off x="-108206" y="273865"/>
              <a:ext cx="6992696" cy="3147782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Zaoblený obdélník 4"/>
            <p:cNvSpPr/>
            <p:nvPr/>
          </p:nvSpPr>
          <p:spPr>
            <a:xfrm>
              <a:off x="-108207" y="225941"/>
              <a:ext cx="7493000" cy="200757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4048" tIns="384048" rIns="384048" bIns="205740" numCol="1" spcCol="1270" anchor="t" anchorCtr="0">
              <a:noAutofit/>
            </a:bodyPr>
            <a:lstStyle/>
            <a:p>
              <a:r>
                <a:rPr lang="cs-CZ" altLang="cs-CZ" sz="4400" dirty="0"/>
                <a:t>Co je cílem systému?</a:t>
              </a:r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783784" y="2276872"/>
            <a:ext cx="8034652" cy="4392488"/>
            <a:chOff x="3710830" y="-14964"/>
            <a:chExt cx="7200800" cy="1753285"/>
          </a:xfrm>
        </p:grpSpPr>
        <p:sp>
          <p:nvSpPr>
            <p:cNvPr id="19" name="Zaoblený obdélník 18"/>
            <p:cNvSpPr/>
            <p:nvPr/>
          </p:nvSpPr>
          <p:spPr>
            <a:xfrm>
              <a:off x="3710830" y="-14964"/>
              <a:ext cx="7200800" cy="1753285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Zaoblený obdélník 4"/>
            <p:cNvSpPr/>
            <p:nvPr/>
          </p:nvSpPr>
          <p:spPr>
            <a:xfrm>
              <a:off x="3974659" y="-3018"/>
              <a:ext cx="6820944" cy="16510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r>
                <a:rPr lang="cs-CZ" altLang="cs-CZ" sz="3600" dirty="0"/>
                <a:t>				</a:t>
              </a:r>
            </a:p>
            <a:p>
              <a:pPr algn="ctr"/>
              <a:r>
                <a:rPr lang="cs-CZ" altLang="cs-CZ" sz="3600" dirty="0"/>
                <a:t>Ekologické nakládání s odpady tj. třídění, kompostování, snižování produkce odpadů atd. musí být pro občany výhodné a zároveň pohodlné.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147790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966696801"/>
              </p:ext>
            </p:extLst>
          </p:nvPr>
        </p:nvGraphicFramePr>
        <p:xfrm>
          <a:off x="-11633" y="1229032"/>
          <a:ext cx="9000632" cy="51771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445138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Skupina 6"/>
          <p:cNvGrpSpPr/>
          <p:nvPr/>
        </p:nvGrpSpPr>
        <p:grpSpPr>
          <a:xfrm>
            <a:off x="323527" y="1042152"/>
            <a:ext cx="8064895" cy="946688"/>
            <a:chOff x="1105128" y="216019"/>
            <a:chExt cx="8644005" cy="1821391"/>
          </a:xfrm>
        </p:grpSpPr>
        <p:sp>
          <p:nvSpPr>
            <p:cNvPr id="9" name="Pětiúhelník 8"/>
            <p:cNvSpPr/>
            <p:nvPr/>
          </p:nvSpPr>
          <p:spPr>
            <a:xfrm rot="10800000">
              <a:off x="2185629" y="236382"/>
              <a:ext cx="7563504" cy="1801028"/>
            </a:xfrm>
            <a:prstGeom prst="homePlate">
              <a:avLst/>
            </a:prstGeom>
            <a:solidFill>
              <a:schemeClr val="tx1">
                <a:lumMod val="65000"/>
                <a:lumOff val="35000"/>
              </a:schemeClr>
            </a:soli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Pětiúhelník 4"/>
            <p:cNvSpPr/>
            <p:nvPr/>
          </p:nvSpPr>
          <p:spPr>
            <a:xfrm>
              <a:off x="1105128" y="216019"/>
              <a:ext cx="8412471" cy="18010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99815" tIns="106680" rIns="199136" bIns="106680" numCol="1" spcCol="1270" anchor="ctr" anchorCtr="0">
              <a:noAutofit/>
            </a:bodyPr>
            <a:lstStyle/>
            <a:p>
              <a:pPr lvl="0" algn="ctr" defTabSz="1244600">
                <a:spcBef>
                  <a:spcPct val="0"/>
                </a:spcBef>
              </a:pPr>
              <a:r>
                <a:rPr lang="cs-CZ" sz="3600" dirty="0">
                  <a:latin typeface="Calibri" pitchFamily="34" charset="0"/>
                </a:rPr>
                <a:t>       Uherčice    </a:t>
              </a:r>
              <a:r>
                <a:rPr lang="cs-CZ" sz="2800" dirty="0">
                  <a:latin typeface="Calibri" pitchFamily="34" charset="0"/>
                </a:rPr>
                <a:t>ISNO zavedeno: 1.1.2010</a:t>
              </a:r>
              <a:endParaRPr lang="cs-CZ" sz="2800" kern="1200" dirty="0"/>
            </a:p>
          </p:txBody>
        </p:sp>
      </p:grpSp>
      <p:sp>
        <p:nvSpPr>
          <p:cNvPr id="13" name="Obdélník 12"/>
          <p:cNvSpPr/>
          <p:nvPr/>
        </p:nvSpPr>
        <p:spPr>
          <a:xfrm>
            <a:off x="733309" y="1063319"/>
            <a:ext cx="864472" cy="92552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aphicFrame>
        <p:nvGraphicFramePr>
          <p:cNvPr id="27" name="Diagram 26"/>
          <p:cNvGraphicFramePr/>
          <p:nvPr>
            <p:extLst>
              <p:ext uri="{D42A27DB-BD31-4B8C-83A1-F6EECF244321}">
                <p14:modId xmlns:p14="http://schemas.microsoft.com/office/powerpoint/2010/main" val="3572468199"/>
              </p:ext>
            </p:extLst>
          </p:nvPr>
        </p:nvGraphicFramePr>
        <p:xfrm>
          <a:off x="136820" y="1844825"/>
          <a:ext cx="9000632" cy="4896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720852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Skupina 6"/>
          <p:cNvGrpSpPr/>
          <p:nvPr/>
        </p:nvGrpSpPr>
        <p:grpSpPr>
          <a:xfrm>
            <a:off x="323527" y="1042152"/>
            <a:ext cx="8064895" cy="946688"/>
            <a:chOff x="1105128" y="216019"/>
            <a:chExt cx="8644005" cy="1821391"/>
          </a:xfrm>
        </p:grpSpPr>
        <p:sp>
          <p:nvSpPr>
            <p:cNvPr id="9" name="Pětiúhelník 8"/>
            <p:cNvSpPr/>
            <p:nvPr/>
          </p:nvSpPr>
          <p:spPr>
            <a:xfrm rot="10800000">
              <a:off x="2185629" y="236382"/>
              <a:ext cx="7563504" cy="1801028"/>
            </a:xfrm>
            <a:prstGeom prst="homePlate">
              <a:avLst/>
            </a:prstGeom>
            <a:solidFill>
              <a:schemeClr val="tx1">
                <a:lumMod val="65000"/>
                <a:lumOff val="35000"/>
              </a:schemeClr>
            </a:soli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Pětiúhelník 4"/>
            <p:cNvSpPr/>
            <p:nvPr/>
          </p:nvSpPr>
          <p:spPr>
            <a:xfrm>
              <a:off x="1105128" y="216019"/>
              <a:ext cx="8412471" cy="18010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99815" tIns="106680" rIns="199136" bIns="106680" numCol="1" spcCol="1270" anchor="ctr" anchorCtr="0">
              <a:noAutofit/>
            </a:bodyPr>
            <a:lstStyle/>
            <a:p>
              <a:pPr lvl="0" algn="ctr" defTabSz="1244600">
                <a:spcBef>
                  <a:spcPct val="0"/>
                </a:spcBef>
              </a:pPr>
              <a:r>
                <a:rPr lang="cs-CZ" sz="3600" dirty="0">
                  <a:latin typeface="Calibri" pitchFamily="34" charset="0"/>
                </a:rPr>
                <a:t>       Šitbořice    </a:t>
              </a:r>
              <a:r>
                <a:rPr lang="cs-CZ" sz="2800" dirty="0">
                  <a:latin typeface="Calibri" pitchFamily="34" charset="0"/>
                </a:rPr>
                <a:t>ISNO zavedeno: 1.7.2012</a:t>
              </a:r>
              <a:endParaRPr lang="cs-CZ" sz="2800" kern="1200" dirty="0"/>
            </a:p>
          </p:txBody>
        </p:sp>
      </p:grpSp>
      <p:sp>
        <p:nvSpPr>
          <p:cNvPr id="13" name="Obdélník 12"/>
          <p:cNvSpPr/>
          <p:nvPr/>
        </p:nvSpPr>
        <p:spPr>
          <a:xfrm>
            <a:off x="733309" y="1063319"/>
            <a:ext cx="864472" cy="92552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aphicFrame>
        <p:nvGraphicFramePr>
          <p:cNvPr id="27" name="Diagram 26"/>
          <p:cNvGraphicFramePr/>
          <p:nvPr>
            <p:extLst>
              <p:ext uri="{D42A27DB-BD31-4B8C-83A1-F6EECF244321}">
                <p14:modId xmlns:p14="http://schemas.microsoft.com/office/powerpoint/2010/main" val="2860797991"/>
              </p:ext>
            </p:extLst>
          </p:nvPr>
        </p:nvGraphicFramePr>
        <p:xfrm>
          <a:off x="136820" y="2132857"/>
          <a:ext cx="9000632" cy="43924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0400943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Skupina 6"/>
          <p:cNvGrpSpPr/>
          <p:nvPr/>
        </p:nvGrpSpPr>
        <p:grpSpPr>
          <a:xfrm>
            <a:off x="899592" y="1042152"/>
            <a:ext cx="7488830" cy="946688"/>
            <a:chOff x="1722558" y="216019"/>
            <a:chExt cx="8026575" cy="1821391"/>
          </a:xfrm>
        </p:grpSpPr>
        <p:sp>
          <p:nvSpPr>
            <p:cNvPr id="9" name="Pětiúhelník 8"/>
            <p:cNvSpPr/>
            <p:nvPr/>
          </p:nvSpPr>
          <p:spPr>
            <a:xfrm rot="10800000">
              <a:off x="2185630" y="236382"/>
              <a:ext cx="7563503" cy="1801028"/>
            </a:xfrm>
            <a:prstGeom prst="homePlate">
              <a:avLst/>
            </a:prstGeom>
            <a:solidFill>
              <a:schemeClr val="tx1">
                <a:lumMod val="65000"/>
                <a:lumOff val="35000"/>
              </a:schemeClr>
            </a:soli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Pětiúhelník 4"/>
            <p:cNvSpPr/>
            <p:nvPr/>
          </p:nvSpPr>
          <p:spPr>
            <a:xfrm>
              <a:off x="1722558" y="216019"/>
              <a:ext cx="8026575" cy="18010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99815" tIns="106680" rIns="199136" bIns="106680" numCol="1" spcCol="1270" anchor="ctr" anchorCtr="0">
              <a:noAutofit/>
            </a:bodyPr>
            <a:lstStyle/>
            <a:p>
              <a:pPr lvl="0" algn="ctr" defTabSz="1244600">
                <a:spcBef>
                  <a:spcPct val="0"/>
                </a:spcBef>
              </a:pPr>
              <a:r>
                <a:rPr lang="cs-CZ" sz="3600" dirty="0">
                  <a:latin typeface="Calibri" pitchFamily="34" charset="0"/>
                </a:rPr>
                <a:t>       Kobylí    </a:t>
              </a:r>
              <a:r>
                <a:rPr lang="cs-CZ" sz="2800" dirty="0">
                  <a:latin typeface="Calibri" pitchFamily="34" charset="0"/>
                </a:rPr>
                <a:t>ISNO zavedeno: 1.1.2013</a:t>
              </a:r>
              <a:endParaRPr lang="cs-CZ" sz="2800" kern="1200" dirty="0"/>
            </a:p>
          </p:txBody>
        </p:sp>
      </p:grpSp>
      <p:sp>
        <p:nvSpPr>
          <p:cNvPr id="13" name="Obdélník 12"/>
          <p:cNvSpPr/>
          <p:nvPr/>
        </p:nvSpPr>
        <p:spPr>
          <a:xfrm>
            <a:off x="733309" y="1063319"/>
            <a:ext cx="864472" cy="925521"/>
          </a:xfrm>
          <a:prstGeom prst="rect">
            <a:avLst/>
          </a:prstGeom>
          <a:blipFill>
            <a:blip r:embed="rId3"/>
            <a:stretch>
              <a:fillRect t="-4000"/>
            </a:stretch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aphicFrame>
        <p:nvGraphicFramePr>
          <p:cNvPr id="27" name="Diagram 26"/>
          <p:cNvGraphicFramePr/>
          <p:nvPr>
            <p:extLst>
              <p:ext uri="{D42A27DB-BD31-4B8C-83A1-F6EECF244321}">
                <p14:modId xmlns:p14="http://schemas.microsoft.com/office/powerpoint/2010/main" val="3336609869"/>
              </p:ext>
            </p:extLst>
          </p:nvPr>
        </p:nvGraphicFramePr>
        <p:xfrm>
          <a:off x="136820" y="2132857"/>
          <a:ext cx="9000632" cy="43924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8488599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Skupina 4"/>
          <p:cNvGrpSpPr/>
          <p:nvPr/>
        </p:nvGrpSpPr>
        <p:grpSpPr>
          <a:xfrm>
            <a:off x="304777" y="1023381"/>
            <a:ext cx="9122782" cy="5688633"/>
            <a:chOff x="-108207" y="225941"/>
            <a:chExt cx="7493000" cy="3195706"/>
          </a:xfrm>
        </p:grpSpPr>
        <p:sp>
          <p:nvSpPr>
            <p:cNvPr id="7" name="Zaoblený obdélník 6"/>
            <p:cNvSpPr/>
            <p:nvPr/>
          </p:nvSpPr>
          <p:spPr>
            <a:xfrm>
              <a:off x="-108206" y="273865"/>
              <a:ext cx="6992696" cy="3147782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Zaoblený obdélník 4"/>
            <p:cNvSpPr/>
            <p:nvPr/>
          </p:nvSpPr>
          <p:spPr>
            <a:xfrm>
              <a:off x="-108207" y="225941"/>
              <a:ext cx="7493000" cy="200757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4048" tIns="384048" rIns="384048" bIns="205740" numCol="1" spcCol="1270" anchor="t" anchorCtr="0">
              <a:noAutofit/>
            </a:bodyPr>
            <a:lstStyle/>
            <a:p>
              <a:pPr lvl="0" algn="l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4400" kern="1200" dirty="0">
                  <a:latin typeface="Calibri" pitchFamily="34" charset="0"/>
                </a:rPr>
                <a:t>Reference</a:t>
              </a:r>
            </a:p>
            <a:p>
              <a:pPr lvl="0" algn="l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4400" kern="1200" dirty="0"/>
            </a:p>
          </p:txBody>
        </p:sp>
      </p:grpSp>
      <p:pic>
        <p:nvPicPr>
          <p:cNvPr id="4098" name="Picture 2" descr="C:\Users\Radek\Desktop\Prezentace\Kobyli_zna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9511" y="2193592"/>
            <a:ext cx="808416" cy="82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Radek\Desktop\Prezentace\90px-Coat_of_arms_of_Brez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014" y="2659491"/>
            <a:ext cx="796657" cy="911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Radek\Desktop\Prezentace\90px-Coat_of_arms_of_Sedlec_(Breclav_District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160" y="1539130"/>
            <a:ext cx="870411" cy="98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Radek\Desktop\Prezentace\90px-Coat_of_arms_of_Sitboric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82" y="2659491"/>
            <a:ext cx="729521" cy="87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Radek\Desktop\Prezentace\90px-Coat_of_arms_of_Strachoti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018" y="1434088"/>
            <a:ext cx="732433" cy="911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Radek\Desktop\Prezentace\90px-Dobre_pole_znak.gi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176" y="1579326"/>
            <a:ext cx="656772" cy="766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Radek\Desktop\Prezentace\90px-Drnholec_CoA_CZ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3265" y="1656546"/>
            <a:ext cx="718504" cy="838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Radek\Desktop\Prezentace\90px-Klentnice_znak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4161" y="1992201"/>
            <a:ext cx="753713" cy="888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Radek\Desktop\Prezentace\90px-Krepice_znak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495" y="1382301"/>
            <a:ext cx="802376" cy="811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Users\Radek\Desktop\Prezentace\90px-Mikulov_znak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3525" y="2259421"/>
            <a:ext cx="878033" cy="1034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C:\Users\Radek\Desktop\Prezentace\90px-Pasohlávky_znak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0854" y="1914637"/>
            <a:ext cx="731759" cy="861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Zaoblený obdélník 19"/>
          <p:cNvSpPr/>
          <p:nvPr/>
        </p:nvSpPr>
        <p:spPr>
          <a:xfrm>
            <a:off x="538798" y="2176185"/>
            <a:ext cx="1929495" cy="670293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3200" dirty="0"/>
              <a:t>Uherčice</a:t>
            </a:r>
          </a:p>
        </p:txBody>
      </p:sp>
      <p:sp>
        <p:nvSpPr>
          <p:cNvPr id="22" name="Zaoblený obdélník 21"/>
          <p:cNvSpPr/>
          <p:nvPr/>
        </p:nvSpPr>
        <p:spPr>
          <a:xfrm>
            <a:off x="538798" y="4741674"/>
            <a:ext cx="1929495" cy="670293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3200" dirty="0"/>
              <a:t>Křepice</a:t>
            </a:r>
          </a:p>
        </p:txBody>
      </p:sp>
      <p:sp>
        <p:nvSpPr>
          <p:cNvPr id="23" name="Zaoblený obdélník 22"/>
          <p:cNvSpPr/>
          <p:nvPr/>
        </p:nvSpPr>
        <p:spPr>
          <a:xfrm>
            <a:off x="538798" y="3026761"/>
            <a:ext cx="1929495" cy="670293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3200" dirty="0"/>
              <a:t>Šitbořice</a:t>
            </a:r>
          </a:p>
        </p:txBody>
      </p:sp>
      <p:sp>
        <p:nvSpPr>
          <p:cNvPr id="24" name="Zaoblený obdélník 23"/>
          <p:cNvSpPr/>
          <p:nvPr/>
        </p:nvSpPr>
        <p:spPr>
          <a:xfrm>
            <a:off x="538797" y="3870063"/>
            <a:ext cx="1929495" cy="670293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3200" dirty="0"/>
              <a:t>Kobylí</a:t>
            </a:r>
          </a:p>
        </p:txBody>
      </p:sp>
      <p:sp>
        <p:nvSpPr>
          <p:cNvPr id="25" name="Zaoblený obdélník 24"/>
          <p:cNvSpPr/>
          <p:nvPr/>
        </p:nvSpPr>
        <p:spPr>
          <a:xfrm>
            <a:off x="538796" y="5677778"/>
            <a:ext cx="1929495" cy="670293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3200" dirty="0"/>
              <a:t>Terezín</a:t>
            </a:r>
          </a:p>
        </p:txBody>
      </p:sp>
      <p:sp>
        <p:nvSpPr>
          <p:cNvPr id="26" name="Zaoblený obdélník 25"/>
          <p:cNvSpPr/>
          <p:nvPr/>
        </p:nvSpPr>
        <p:spPr>
          <a:xfrm>
            <a:off x="2699038" y="2153391"/>
            <a:ext cx="1800200" cy="1773491"/>
          </a:xfrm>
          <a:prstGeom prst="roundRect">
            <a:avLst>
              <a:gd name="adj" fmla="val 6463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3200" b="1" dirty="0"/>
              <a:t>STKO</a:t>
            </a:r>
            <a:br>
              <a:rPr lang="cs-CZ" sz="3200" dirty="0"/>
            </a:br>
            <a:r>
              <a:rPr lang="cs-CZ" sz="3200" dirty="0"/>
              <a:t>Mikulov</a:t>
            </a:r>
            <a:br>
              <a:rPr lang="cs-CZ" sz="3200" dirty="0"/>
            </a:br>
            <a:r>
              <a:rPr lang="cs-CZ" sz="3200" dirty="0"/>
              <a:t>10 obcí</a:t>
            </a:r>
            <a:br>
              <a:rPr lang="cs-CZ" sz="3200" dirty="0"/>
            </a:br>
            <a:endParaRPr lang="cs-CZ" sz="3200" dirty="0"/>
          </a:p>
        </p:txBody>
      </p:sp>
      <p:sp>
        <p:nvSpPr>
          <p:cNvPr id="27" name="Zaoblený obdélník 26"/>
          <p:cNvSpPr/>
          <p:nvPr/>
        </p:nvSpPr>
        <p:spPr>
          <a:xfrm>
            <a:off x="2699038" y="4092627"/>
            <a:ext cx="1800200" cy="1585151"/>
          </a:xfrm>
          <a:prstGeom prst="roundRect">
            <a:avLst>
              <a:gd name="adj" fmla="val 6463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3200" b="1" dirty="0" err="1"/>
              <a:t>Nehlsen</a:t>
            </a:r>
            <a:br>
              <a:rPr lang="cs-CZ" sz="3200" dirty="0"/>
            </a:br>
            <a:r>
              <a:rPr lang="cs-CZ" sz="3200" dirty="0"/>
              <a:t>2 pilotní</a:t>
            </a:r>
            <a:br>
              <a:rPr lang="cs-CZ" sz="3200" dirty="0"/>
            </a:br>
            <a:r>
              <a:rPr lang="cs-CZ" sz="3200" dirty="0"/>
              <a:t>obce</a:t>
            </a:r>
            <a:br>
              <a:rPr lang="cs-CZ" sz="3200" dirty="0"/>
            </a:br>
            <a:endParaRPr lang="cs-CZ" sz="3200" dirty="0"/>
          </a:p>
        </p:txBody>
      </p:sp>
      <p:sp>
        <p:nvSpPr>
          <p:cNvPr id="28" name="Zaoblený obdélník 27"/>
          <p:cNvSpPr/>
          <p:nvPr/>
        </p:nvSpPr>
        <p:spPr>
          <a:xfrm>
            <a:off x="4692855" y="4096457"/>
            <a:ext cx="1979827" cy="1585151"/>
          </a:xfrm>
          <a:prstGeom prst="roundRect">
            <a:avLst>
              <a:gd name="adj" fmla="val 6463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3200" b="1" dirty="0"/>
              <a:t>TS Bruntál</a:t>
            </a:r>
            <a:br>
              <a:rPr lang="cs-CZ" sz="3200" dirty="0"/>
            </a:br>
            <a:r>
              <a:rPr lang="cs-CZ" sz="3200" dirty="0"/>
              <a:t>2 pilotní</a:t>
            </a:r>
            <a:br>
              <a:rPr lang="cs-CZ" sz="3200" dirty="0"/>
            </a:br>
            <a:r>
              <a:rPr lang="cs-CZ" sz="3200" dirty="0"/>
              <a:t>obce</a:t>
            </a:r>
            <a:br>
              <a:rPr lang="cs-CZ" sz="3200" dirty="0"/>
            </a:br>
            <a:endParaRPr lang="cs-CZ" sz="3200" dirty="0"/>
          </a:p>
        </p:txBody>
      </p:sp>
      <p:sp>
        <p:nvSpPr>
          <p:cNvPr id="29" name="Zaoblený obdélník 28"/>
          <p:cNvSpPr/>
          <p:nvPr/>
        </p:nvSpPr>
        <p:spPr>
          <a:xfrm>
            <a:off x="6819035" y="4096457"/>
            <a:ext cx="1857421" cy="1585151"/>
          </a:xfrm>
          <a:prstGeom prst="roundRect">
            <a:avLst>
              <a:gd name="adj" fmla="val 6463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2800" b="1" dirty="0"/>
              <a:t>DSOB Broumov</a:t>
            </a:r>
            <a:br>
              <a:rPr lang="cs-CZ" sz="3200" dirty="0"/>
            </a:br>
            <a:r>
              <a:rPr lang="cs-CZ" sz="3200" dirty="0"/>
              <a:t>14 obcí</a:t>
            </a:r>
            <a:br>
              <a:rPr lang="cs-CZ" sz="3200" dirty="0"/>
            </a:br>
            <a:endParaRPr lang="cs-CZ" sz="3200" dirty="0"/>
          </a:p>
        </p:txBody>
      </p:sp>
      <p:sp>
        <p:nvSpPr>
          <p:cNvPr id="32" name="Zaoblený obdélník 31"/>
          <p:cNvSpPr/>
          <p:nvPr/>
        </p:nvSpPr>
        <p:spPr>
          <a:xfrm>
            <a:off x="3923493" y="5877271"/>
            <a:ext cx="1700667" cy="670293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3200" dirty="0"/>
              <a:t>Milotice</a:t>
            </a:r>
          </a:p>
        </p:txBody>
      </p:sp>
      <p:sp>
        <p:nvSpPr>
          <p:cNvPr id="33" name="Zaoblený obdélník 32"/>
          <p:cNvSpPr/>
          <p:nvPr/>
        </p:nvSpPr>
        <p:spPr>
          <a:xfrm>
            <a:off x="4692855" y="3199770"/>
            <a:ext cx="1846321" cy="670293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3200" dirty="0"/>
              <a:t>Hovorany</a:t>
            </a:r>
          </a:p>
        </p:txBody>
      </p:sp>
      <p:sp>
        <p:nvSpPr>
          <p:cNvPr id="34" name="Zaoblený obdélník 33"/>
          <p:cNvSpPr/>
          <p:nvPr/>
        </p:nvSpPr>
        <p:spPr>
          <a:xfrm>
            <a:off x="6705390" y="3256589"/>
            <a:ext cx="1951281" cy="670293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3200" dirty="0"/>
              <a:t>Sebranice</a:t>
            </a:r>
          </a:p>
        </p:txBody>
      </p:sp>
    </p:spTree>
    <p:extLst>
      <p:ext uri="{BB962C8B-B14F-4D97-AF65-F5344CB8AC3E}">
        <p14:creationId xmlns:p14="http://schemas.microsoft.com/office/powerpoint/2010/main" val="146950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2" grpId="0" animBg="1"/>
      <p:bldP spid="33" grpId="0" animBg="1"/>
      <p:bldP spid="3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018469648"/>
              </p:ext>
            </p:extLst>
          </p:nvPr>
        </p:nvGraphicFramePr>
        <p:xfrm>
          <a:off x="-11633" y="1229032"/>
          <a:ext cx="9000632" cy="51771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6" name="Šipka dolů 15"/>
          <p:cNvSpPr/>
          <p:nvPr/>
        </p:nvSpPr>
        <p:spPr>
          <a:xfrm>
            <a:off x="5436096" y="3507916"/>
            <a:ext cx="691492" cy="489204"/>
          </a:xfrm>
          <a:prstGeom prst="down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29326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400" y="0"/>
            <a:ext cx="4643438" cy="696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8038" y="0"/>
            <a:ext cx="4525962" cy="696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vál 4"/>
          <p:cNvSpPr/>
          <p:nvPr/>
        </p:nvSpPr>
        <p:spPr>
          <a:xfrm>
            <a:off x="1403648" y="1772816"/>
            <a:ext cx="1584178" cy="1296144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6088930" y="1772816"/>
            <a:ext cx="1584178" cy="1296144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321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07220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41241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54864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75032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aoblený obdélník 4"/>
          <p:cNvSpPr/>
          <p:nvPr/>
        </p:nvSpPr>
        <p:spPr>
          <a:xfrm>
            <a:off x="3510259" y="5338523"/>
            <a:ext cx="1894747" cy="1328080"/>
          </a:xfrm>
          <a:prstGeom prst="rect">
            <a:avLst/>
          </a:prstGeom>
          <a:scene3d>
            <a:camera prst="orthographicFront"/>
            <a:lightRig rig="threePt" dir="t">
              <a:rot lat="0" lon="0" rev="7500000"/>
            </a:lightRig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53340" tIns="53340" rIns="53340" bIns="53340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2800" kern="1200" dirty="0">
              <a:solidFill>
                <a:schemeClr val="bg1"/>
              </a:solidFill>
            </a:endParaRPr>
          </a:p>
        </p:txBody>
      </p:sp>
      <p:sp>
        <p:nvSpPr>
          <p:cNvPr id="38" name="Zaoblený obdélník 37"/>
          <p:cNvSpPr/>
          <p:nvPr/>
        </p:nvSpPr>
        <p:spPr>
          <a:xfrm>
            <a:off x="422915" y="4797152"/>
            <a:ext cx="8133358" cy="1869451"/>
          </a:xfrm>
          <a:prstGeom prst="roundRect">
            <a:avLst>
              <a:gd name="adj" fmla="val 10000"/>
            </a:avLst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</p:sp>
      <p:sp>
        <p:nvSpPr>
          <p:cNvPr id="39" name="Zástupný symbol pro obsah 2"/>
          <p:cNvSpPr txBox="1">
            <a:spLocks/>
          </p:cNvSpPr>
          <p:nvPr/>
        </p:nvSpPr>
        <p:spPr bwMode="auto">
          <a:xfrm>
            <a:off x="474267" y="4941169"/>
            <a:ext cx="7914157" cy="1678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cs-CZ" sz="4400" dirty="0">
                <a:solidFill>
                  <a:schemeClr val="bg1"/>
                </a:solidFill>
                <a:latin typeface="Calibri" pitchFamily="34" charset="0"/>
                <a:hlinkClick r:id="rId3"/>
              </a:rPr>
              <a:t>www.mojeodpadky.cz</a:t>
            </a:r>
            <a:endParaRPr lang="cs-CZ" sz="4400" dirty="0">
              <a:solidFill>
                <a:schemeClr val="bg1"/>
              </a:solidFill>
              <a:latin typeface="Calibri" pitchFamily="34" charset="0"/>
            </a:endParaRPr>
          </a:p>
          <a:p>
            <a:pPr algn="ctr">
              <a:spcBef>
                <a:spcPct val="20000"/>
              </a:spcBef>
            </a:pPr>
            <a:r>
              <a:rPr lang="cs-CZ" sz="4400" dirty="0" err="1">
                <a:solidFill>
                  <a:schemeClr val="bg1"/>
                </a:solidFill>
                <a:latin typeface="Calibri" pitchFamily="34" charset="0"/>
              </a:rPr>
              <a:t>Login</a:t>
            </a:r>
            <a:r>
              <a:rPr lang="cs-CZ" sz="4400" dirty="0">
                <a:solidFill>
                  <a:schemeClr val="bg1"/>
                </a:solidFill>
                <a:latin typeface="Calibri" pitchFamily="34" charset="0"/>
              </a:rPr>
              <a:t>: C8436 ;  Heslo: Yd9P84UZ </a:t>
            </a:r>
            <a:br>
              <a:rPr lang="cs-CZ" sz="4400" dirty="0">
                <a:solidFill>
                  <a:schemeClr val="bg1"/>
                </a:solidFill>
                <a:latin typeface="Calibri" pitchFamily="34" charset="0"/>
              </a:rPr>
            </a:br>
            <a:endParaRPr lang="cs-CZ" sz="4400" dirty="0">
              <a:latin typeface="Calibri" pitchFamily="34" charset="0"/>
            </a:endParaRPr>
          </a:p>
          <a:p>
            <a:pPr algn="ctr">
              <a:spcBef>
                <a:spcPct val="20000"/>
              </a:spcBef>
            </a:pPr>
            <a:endParaRPr lang="cs-CZ" sz="4000" dirty="0">
              <a:latin typeface="Calibri" pitchFamily="34" charset="0"/>
            </a:endParaRPr>
          </a:p>
          <a:p>
            <a:pPr marL="457200" indent="-457200" algn="ctr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cs-CZ" sz="3200" dirty="0">
              <a:solidFill>
                <a:srgbClr val="898989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5731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304777" y="1023381"/>
            <a:ext cx="9122782" cy="5688633"/>
            <a:chOff x="-108207" y="225941"/>
            <a:chExt cx="7493000" cy="3195706"/>
          </a:xfrm>
        </p:grpSpPr>
        <p:sp>
          <p:nvSpPr>
            <p:cNvPr id="16" name="Zaoblený obdélník 15"/>
            <p:cNvSpPr/>
            <p:nvPr/>
          </p:nvSpPr>
          <p:spPr>
            <a:xfrm>
              <a:off x="-108206" y="273865"/>
              <a:ext cx="6992696" cy="3147782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Zaoblený obdélník 4"/>
            <p:cNvSpPr/>
            <p:nvPr/>
          </p:nvSpPr>
          <p:spPr>
            <a:xfrm>
              <a:off x="-108207" y="225941"/>
              <a:ext cx="7493000" cy="200757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4048" tIns="384048" rIns="384048" bIns="205740" numCol="1" spcCol="1270" anchor="t" anchorCtr="0">
              <a:noAutofit/>
            </a:bodyPr>
            <a:lstStyle/>
            <a:p>
              <a:pPr lvl="0" algn="l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4400" kern="1200" dirty="0">
                  <a:latin typeface="Calibri" pitchFamily="34" charset="0"/>
                </a:rPr>
                <a:t>Systém odměn</a:t>
              </a:r>
              <a:endParaRPr lang="cs-CZ" sz="4400" kern="1200" dirty="0"/>
            </a:p>
          </p:txBody>
        </p:sp>
      </p:grpSp>
      <p:sp>
        <p:nvSpPr>
          <p:cNvPr id="14" name="Zaoblený obdélník 13"/>
          <p:cNvSpPr/>
          <p:nvPr/>
        </p:nvSpPr>
        <p:spPr>
          <a:xfrm>
            <a:off x="2872195" y="2264397"/>
            <a:ext cx="3788038" cy="684795"/>
          </a:xfrm>
          <a:prstGeom prst="round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80000">
                <a:schemeClr val="accent3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3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3208044" y="2348540"/>
            <a:ext cx="5036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Body za vytříděný odpad</a:t>
            </a:r>
          </a:p>
        </p:txBody>
      </p:sp>
      <p:sp>
        <p:nvSpPr>
          <p:cNvPr id="18" name="Zaoblený obdélník 17"/>
          <p:cNvSpPr/>
          <p:nvPr/>
        </p:nvSpPr>
        <p:spPr>
          <a:xfrm>
            <a:off x="643185" y="5271014"/>
            <a:ext cx="3467514" cy="1038306"/>
          </a:xfrm>
          <a:prstGeom prst="round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80000">
                <a:schemeClr val="accent3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3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868251" y="5395575"/>
            <a:ext cx="34271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Body za efektivní využívání nádob/pytlů</a:t>
            </a:r>
          </a:p>
        </p:txBody>
      </p:sp>
      <p:sp>
        <p:nvSpPr>
          <p:cNvPr id="20" name="Zaoblený obdélník 19"/>
          <p:cNvSpPr/>
          <p:nvPr/>
        </p:nvSpPr>
        <p:spPr>
          <a:xfrm>
            <a:off x="5726227" y="3105299"/>
            <a:ext cx="2950230" cy="1080120"/>
          </a:xfrm>
          <a:prstGeom prst="round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80000">
                <a:schemeClr val="accent3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3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5872339" y="3212976"/>
            <a:ext cx="2915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Body za snižování produkce odpadů</a:t>
            </a:r>
          </a:p>
        </p:txBody>
      </p:sp>
      <p:sp>
        <p:nvSpPr>
          <p:cNvPr id="13" name="Ovál 12"/>
          <p:cNvSpPr/>
          <p:nvPr/>
        </p:nvSpPr>
        <p:spPr>
          <a:xfrm>
            <a:off x="929510" y="2348880"/>
            <a:ext cx="2452394" cy="2433889"/>
          </a:xfrm>
          <a:prstGeom prst="ellipse">
            <a:avLst/>
          </a:prstGeom>
          <a:blipFill>
            <a:blip r:embed="rId3"/>
            <a:srcRect/>
            <a:stretch>
              <a:fillRect l="-6000" r="-6000"/>
            </a:stretch>
          </a:blipFill>
          <a:ln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3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Ovál 7"/>
          <p:cNvSpPr/>
          <p:nvPr/>
        </p:nvSpPr>
        <p:spPr>
          <a:xfrm>
            <a:off x="3069185" y="3212976"/>
            <a:ext cx="2452394" cy="2433889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3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Ovál 11"/>
          <p:cNvSpPr/>
          <p:nvPr/>
        </p:nvSpPr>
        <p:spPr>
          <a:xfrm>
            <a:off x="5153592" y="4054069"/>
            <a:ext cx="2452394" cy="2433889"/>
          </a:xfrm>
          <a:prstGeom prst="ellipse">
            <a:avLst/>
          </a:prstGeom>
          <a:blipFill>
            <a:blip r:embed="rId5"/>
            <a:srcRect/>
            <a:stretch>
              <a:fillRect l="-6000" r="-6000"/>
            </a:stretch>
          </a:blipFill>
          <a:ln>
            <a:solidFill>
              <a:schemeClr val="bg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3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559759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18" grpId="0" animBg="1"/>
      <p:bldP spid="19" grpId="0"/>
      <p:bldP spid="20" grpId="0" animBg="1"/>
      <p:bldP spid="2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273754" y="980727"/>
            <a:ext cx="8618725" cy="4608513"/>
            <a:chOff x="-108207" y="225941"/>
            <a:chExt cx="7493000" cy="3195706"/>
          </a:xfrm>
        </p:grpSpPr>
        <p:sp>
          <p:nvSpPr>
            <p:cNvPr id="16" name="Zaoblený obdélník 15"/>
            <p:cNvSpPr/>
            <p:nvPr/>
          </p:nvSpPr>
          <p:spPr>
            <a:xfrm>
              <a:off x="-108206" y="273865"/>
              <a:ext cx="6992696" cy="3147782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Zaoblený obdélník 4"/>
            <p:cNvSpPr/>
            <p:nvPr/>
          </p:nvSpPr>
          <p:spPr>
            <a:xfrm>
              <a:off x="-108207" y="225941"/>
              <a:ext cx="7493000" cy="200757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4048" tIns="384048" rIns="384048" bIns="205740" numCol="1" spcCol="1270" anchor="t" anchorCtr="0">
              <a:noAutofit/>
            </a:bodyPr>
            <a:lstStyle/>
            <a:p>
              <a:pPr lvl="0" algn="l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4000" kern="1200" dirty="0">
                  <a:latin typeface="Calibri" pitchFamily="34" charset="0"/>
                </a:rPr>
                <a:t>Body za vytříděný odpad</a:t>
              </a:r>
              <a:endParaRPr lang="cs-CZ" sz="4000" kern="1200" dirty="0"/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929836" y="2318082"/>
            <a:ext cx="8034652" cy="4351278"/>
            <a:chOff x="3710830" y="-14964"/>
            <a:chExt cx="7200800" cy="1753285"/>
          </a:xfrm>
        </p:grpSpPr>
        <p:sp>
          <p:nvSpPr>
            <p:cNvPr id="19" name="Zaoblený obdélník 18"/>
            <p:cNvSpPr/>
            <p:nvPr/>
          </p:nvSpPr>
          <p:spPr>
            <a:xfrm>
              <a:off x="3710830" y="-14964"/>
              <a:ext cx="7200800" cy="1753285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Zaoblený obdélník 4"/>
            <p:cNvSpPr/>
            <p:nvPr/>
          </p:nvSpPr>
          <p:spPr>
            <a:xfrm>
              <a:off x="3974659" y="-3018"/>
              <a:ext cx="6696743" cy="16510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marL="571500" indent="-571500">
                <a:spcBef>
                  <a:spcPct val="20000"/>
                </a:spcBef>
                <a:buFont typeface="Arial" panose="020B0604020202020204" pitchFamily="34" charset="0"/>
                <a:buChar char="•"/>
              </a:pPr>
              <a:r>
                <a:rPr lang="cs-CZ" sz="3600" dirty="0">
                  <a:latin typeface="Calibri" pitchFamily="34" charset="0"/>
                </a:rPr>
                <a:t>Přesněji body za správně (efektivně) vytříděný odpad </a:t>
              </a:r>
              <a:br>
                <a:rPr lang="cs-CZ" sz="3600" dirty="0">
                  <a:latin typeface="Calibri" pitchFamily="34" charset="0"/>
                </a:rPr>
              </a:br>
              <a:r>
                <a:rPr lang="cs-CZ" sz="3600" dirty="0">
                  <a:latin typeface="Calibri" pitchFamily="34" charset="0"/>
                </a:rPr>
                <a:t>– jsou udělovány na základě hmotnosti vytříděného odpadu, který splnil „Podmínky pro udělení bodů“</a:t>
              </a:r>
            </a:p>
          </p:txBody>
        </p:sp>
      </p:grpSp>
      <p:sp>
        <p:nvSpPr>
          <p:cNvPr id="13" name="Ovál 12"/>
          <p:cNvSpPr/>
          <p:nvPr/>
        </p:nvSpPr>
        <p:spPr>
          <a:xfrm>
            <a:off x="7092280" y="1301552"/>
            <a:ext cx="936104" cy="936104"/>
          </a:xfrm>
          <a:prstGeom prst="ellipse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000" r="-6000"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3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18874581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273754" y="980727"/>
            <a:ext cx="8618725" cy="4608513"/>
            <a:chOff x="-108207" y="225941"/>
            <a:chExt cx="7493000" cy="3195706"/>
          </a:xfrm>
        </p:grpSpPr>
        <p:sp>
          <p:nvSpPr>
            <p:cNvPr id="16" name="Zaoblený obdélník 15"/>
            <p:cNvSpPr/>
            <p:nvPr/>
          </p:nvSpPr>
          <p:spPr>
            <a:xfrm>
              <a:off x="-108206" y="273865"/>
              <a:ext cx="6992696" cy="3147782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Zaoblený obdélník 4"/>
            <p:cNvSpPr/>
            <p:nvPr/>
          </p:nvSpPr>
          <p:spPr>
            <a:xfrm>
              <a:off x="-108207" y="225941"/>
              <a:ext cx="7493000" cy="200757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4048" tIns="384048" rIns="384048" bIns="205740" numCol="1" spcCol="1270" anchor="t" anchorCtr="0">
              <a:noAutofit/>
            </a:bodyPr>
            <a:lstStyle/>
            <a:p>
              <a:pPr lvl="0" algn="l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4000" dirty="0">
                  <a:latin typeface="Calibri" pitchFamily="34" charset="0"/>
                </a:rPr>
                <a:t>Body</a:t>
              </a:r>
              <a:r>
                <a:rPr lang="cs-CZ" sz="4000" kern="1200" dirty="0">
                  <a:latin typeface="Calibri" pitchFamily="34" charset="0"/>
                </a:rPr>
                <a:t> za vytříděný odpad</a:t>
              </a:r>
              <a:endParaRPr lang="cs-CZ" sz="4000" kern="1200" dirty="0"/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929836" y="2318082"/>
            <a:ext cx="8034652" cy="4351278"/>
            <a:chOff x="3710830" y="-14964"/>
            <a:chExt cx="7200800" cy="1753285"/>
          </a:xfrm>
        </p:grpSpPr>
        <p:sp>
          <p:nvSpPr>
            <p:cNvPr id="19" name="Zaoblený obdélník 18"/>
            <p:cNvSpPr/>
            <p:nvPr/>
          </p:nvSpPr>
          <p:spPr>
            <a:xfrm>
              <a:off x="3710830" y="-14964"/>
              <a:ext cx="7200800" cy="1753285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Zaoblený obdélník 4"/>
            <p:cNvSpPr/>
            <p:nvPr/>
          </p:nvSpPr>
          <p:spPr>
            <a:xfrm>
              <a:off x="3974659" y="-3018"/>
              <a:ext cx="6696743" cy="139316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marL="571500" indent="-571500">
                <a:spcBef>
                  <a:spcPct val="20000"/>
                </a:spcBef>
                <a:buFont typeface="Arial" panose="020B0604020202020204" pitchFamily="34" charset="0"/>
                <a:buChar char="•"/>
              </a:pPr>
              <a:r>
                <a:rPr lang="cs-CZ" sz="3600" dirty="0">
                  <a:latin typeface="Calibri" pitchFamily="34" charset="0"/>
                </a:rPr>
                <a:t>Podmínky jsou nastaveny tak, aby:</a:t>
              </a:r>
              <a:br>
                <a:rPr lang="cs-CZ" sz="3600" dirty="0">
                  <a:latin typeface="Calibri" pitchFamily="34" charset="0"/>
                </a:rPr>
              </a:br>
              <a:endParaRPr lang="cs-CZ" sz="1400" dirty="0">
                <a:latin typeface="Calibri" pitchFamily="34" charset="0"/>
              </a:endParaRPr>
            </a:p>
            <a:p>
              <a:pPr marL="514350" indent="-514350">
                <a:spcBef>
                  <a:spcPct val="20000"/>
                </a:spcBef>
                <a:buAutoNum type="alphaLcParenR"/>
              </a:pPr>
              <a:r>
                <a:rPr lang="cs-CZ" sz="2800" dirty="0">
                  <a:latin typeface="Calibri" pitchFamily="34" charset="0"/>
                </a:rPr>
                <a:t>třídění odpadů bylo ekonomické</a:t>
              </a:r>
              <a:br>
                <a:rPr lang="cs-CZ" sz="2800" dirty="0">
                  <a:latin typeface="Calibri" pitchFamily="34" charset="0"/>
                </a:rPr>
              </a:br>
              <a:br>
                <a:rPr lang="cs-CZ" sz="2800" dirty="0">
                  <a:latin typeface="Calibri" pitchFamily="34" charset="0"/>
                </a:rPr>
              </a:br>
              <a:br>
                <a:rPr lang="cs-CZ" sz="2800" dirty="0">
                  <a:latin typeface="Calibri" pitchFamily="34" charset="0"/>
                </a:rPr>
              </a:br>
              <a:br>
                <a:rPr lang="cs-CZ" sz="2800" dirty="0">
                  <a:latin typeface="Calibri" pitchFamily="34" charset="0"/>
                </a:rPr>
              </a:br>
              <a:endParaRPr lang="cs-CZ" sz="2800" dirty="0">
                <a:latin typeface="Calibri" pitchFamily="34" charset="0"/>
              </a:endParaRPr>
            </a:p>
          </p:txBody>
        </p:sp>
      </p:grpSp>
      <p:sp>
        <p:nvSpPr>
          <p:cNvPr id="13" name="Ovál 12"/>
          <p:cNvSpPr/>
          <p:nvPr/>
        </p:nvSpPr>
        <p:spPr>
          <a:xfrm>
            <a:off x="7092280" y="1301552"/>
            <a:ext cx="936104" cy="936104"/>
          </a:xfrm>
          <a:prstGeom prst="ellipse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000" r="-6000"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3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" name="Zaoblený obdélník 26"/>
          <p:cNvSpPr/>
          <p:nvPr/>
        </p:nvSpPr>
        <p:spPr>
          <a:xfrm>
            <a:off x="2149248" y="3988135"/>
            <a:ext cx="2539593" cy="694924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bg1"/>
                </a:solidFill>
              </a:rPr>
              <a:t>        - 12 Kč pytel</a:t>
            </a:r>
          </a:p>
        </p:txBody>
      </p:sp>
      <p:sp>
        <p:nvSpPr>
          <p:cNvPr id="28" name="Ovál 27"/>
          <p:cNvSpPr/>
          <p:nvPr/>
        </p:nvSpPr>
        <p:spPr>
          <a:xfrm>
            <a:off x="2250494" y="4052992"/>
            <a:ext cx="566137" cy="569129"/>
          </a:xfrm>
          <a:prstGeom prst="ellipse">
            <a:avLst/>
          </a:prstGeom>
          <a:blipFill dpi="0" rotWithShape="1">
            <a:blip r:embed="rId4"/>
            <a:srcRect/>
            <a:stretch>
              <a:fillRect l="-20000" t="-20000" r="-27000" b="-37000"/>
            </a:stretch>
          </a:blipFill>
          <a:ln>
            <a:solidFill>
              <a:srgbClr val="C00000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9" name="Zaoblený obdélník 28"/>
          <p:cNvSpPr/>
          <p:nvPr/>
        </p:nvSpPr>
        <p:spPr>
          <a:xfrm>
            <a:off x="5120889" y="3987237"/>
            <a:ext cx="2539593" cy="694924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bg1"/>
                </a:solidFill>
              </a:rPr>
              <a:t>       + 5 Kč / kg</a:t>
            </a:r>
          </a:p>
        </p:txBody>
      </p:sp>
      <p:sp>
        <p:nvSpPr>
          <p:cNvPr id="31" name="Zaoblený obdélník 30"/>
          <p:cNvSpPr/>
          <p:nvPr/>
        </p:nvSpPr>
        <p:spPr>
          <a:xfrm>
            <a:off x="1564539" y="4786866"/>
            <a:ext cx="6464308" cy="481586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/>
              </a:gs>
              <a:gs pos="35000">
                <a:schemeClr val="bg1"/>
              </a:gs>
              <a:gs pos="100000">
                <a:schemeClr val="bg1"/>
              </a:gs>
            </a:gsLst>
          </a:gradFill>
          <a:ln w="4445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5189651" y="4035310"/>
            <a:ext cx="618832" cy="604390"/>
          </a:xfrm>
          <a:prstGeom prst="ellipse">
            <a:avLst/>
          </a:prstGeom>
          <a:blipFill dpi="0" rotWithShape="1">
            <a:blip r:embed="rId5"/>
            <a:srcRect/>
            <a:stretch>
              <a:fillRect l="-8000" t="-4000" r="-16000" b="-8000"/>
            </a:stretch>
          </a:blipFill>
          <a:ln>
            <a:solidFill>
              <a:srgbClr val="00B0F0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" name="TextovéPole 1"/>
          <p:cNvSpPr txBox="1"/>
          <p:nvPr/>
        </p:nvSpPr>
        <p:spPr>
          <a:xfrm>
            <a:off x="1846135" y="4784785"/>
            <a:ext cx="6106159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  <a:latin typeface="Calibri" pitchFamily="34" charset="0"/>
              </a:rPr>
              <a:t>Pytle lehčí jak 2,5 kg jsou prodělečné !!!</a:t>
            </a:r>
            <a:endParaRPr lang="cs-CZ" sz="2800" dirty="0">
              <a:latin typeface="Calibri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1527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9" grpId="0" animBg="1"/>
      <p:bldP spid="31" grpId="0" animBg="1"/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247032" y="1003406"/>
            <a:ext cx="8618725" cy="1489491"/>
            <a:chOff x="-131439" y="273865"/>
            <a:chExt cx="7493000" cy="3147782"/>
          </a:xfrm>
        </p:grpSpPr>
        <p:sp>
          <p:nvSpPr>
            <p:cNvPr id="16" name="Zaoblený obdélník 15"/>
            <p:cNvSpPr/>
            <p:nvPr/>
          </p:nvSpPr>
          <p:spPr>
            <a:xfrm>
              <a:off x="-108206" y="273865"/>
              <a:ext cx="6992696" cy="3147782"/>
            </a:xfrm>
            <a:prstGeom prst="roundRect">
              <a:avLst>
                <a:gd name="adj" fmla="val 31567"/>
              </a:avLst>
            </a:prstGeom>
            <a:gradFill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Zaoblený obdélník 4"/>
            <p:cNvSpPr/>
            <p:nvPr/>
          </p:nvSpPr>
          <p:spPr>
            <a:xfrm>
              <a:off x="-131439" y="530292"/>
              <a:ext cx="7493000" cy="18261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4048" tIns="384048" rIns="384048" bIns="205740" numCol="1" spcCol="1270" anchor="t" anchorCtr="0">
              <a:noAutofit/>
            </a:bodyPr>
            <a:lstStyle/>
            <a:p>
              <a:pPr lvl="0" algn="l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4000" dirty="0">
                  <a:latin typeface="Calibri" pitchFamily="34" charset="0"/>
                </a:rPr>
                <a:t>Body</a:t>
              </a:r>
              <a:r>
                <a:rPr lang="cs-CZ" sz="4000" kern="1200" dirty="0">
                  <a:latin typeface="Calibri" pitchFamily="34" charset="0"/>
                </a:rPr>
                <a:t> za vytříděný odpad</a:t>
              </a:r>
              <a:endParaRPr lang="cs-CZ" sz="4000" kern="1200" dirty="0"/>
            </a:p>
          </p:txBody>
        </p:sp>
      </p:grpSp>
      <p:sp>
        <p:nvSpPr>
          <p:cNvPr id="13" name="Ovál 12"/>
          <p:cNvSpPr/>
          <p:nvPr/>
        </p:nvSpPr>
        <p:spPr>
          <a:xfrm>
            <a:off x="7092280" y="1301552"/>
            <a:ext cx="936104" cy="936104"/>
          </a:xfrm>
          <a:prstGeom prst="ellipse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000" r="-6000"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3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17" y="2852936"/>
            <a:ext cx="4164473" cy="3123354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213" y="2852936"/>
            <a:ext cx="4184264" cy="3123354"/>
          </a:xfrm>
          <a:prstGeom prst="rect">
            <a:avLst/>
          </a:prstGeom>
        </p:spPr>
      </p:pic>
      <p:sp>
        <p:nvSpPr>
          <p:cNvPr id="23" name="Zaoblený obdélník 22"/>
          <p:cNvSpPr/>
          <p:nvPr/>
        </p:nvSpPr>
        <p:spPr>
          <a:xfrm>
            <a:off x="945426" y="5175001"/>
            <a:ext cx="2982653" cy="588538"/>
          </a:xfrm>
          <a:prstGeom prst="roundRect">
            <a:avLst>
              <a:gd name="adj" fmla="val 10000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sp>
      <p:sp>
        <p:nvSpPr>
          <p:cNvPr id="24" name="TextovéPole 23"/>
          <p:cNvSpPr txBox="1"/>
          <p:nvPr/>
        </p:nvSpPr>
        <p:spPr>
          <a:xfrm>
            <a:off x="906500" y="5238437"/>
            <a:ext cx="2973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Nesešlápnuté – 1,3 kg</a:t>
            </a:r>
          </a:p>
        </p:txBody>
      </p:sp>
      <p:sp>
        <p:nvSpPr>
          <p:cNvPr id="25" name="Zaoblený obdélník 24"/>
          <p:cNvSpPr/>
          <p:nvPr/>
        </p:nvSpPr>
        <p:spPr>
          <a:xfrm>
            <a:off x="5283062" y="5192572"/>
            <a:ext cx="2934091" cy="588538"/>
          </a:xfrm>
          <a:prstGeom prst="roundRect">
            <a:avLst>
              <a:gd name="adj" fmla="val 10000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</p:sp>
      <p:sp>
        <p:nvSpPr>
          <p:cNvPr id="26" name="TextovéPole 25"/>
          <p:cNvSpPr txBox="1"/>
          <p:nvPr/>
        </p:nvSpPr>
        <p:spPr>
          <a:xfrm>
            <a:off x="5300834" y="5249669"/>
            <a:ext cx="2916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Sešlápnuté – 4,1 kg</a:t>
            </a:r>
          </a:p>
        </p:txBody>
      </p:sp>
    </p:spTree>
    <p:extLst>
      <p:ext uri="{BB962C8B-B14F-4D97-AF65-F5344CB8AC3E}">
        <p14:creationId xmlns:p14="http://schemas.microsoft.com/office/powerpoint/2010/main" val="1537782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273754" y="980727"/>
            <a:ext cx="8618725" cy="4608513"/>
            <a:chOff x="-108207" y="225941"/>
            <a:chExt cx="7493000" cy="3195706"/>
          </a:xfrm>
        </p:grpSpPr>
        <p:sp>
          <p:nvSpPr>
            <p:cNvPr id="16" name="Zaoblený obdélník 15"/>
            <p:cNvSpPr/>
            <p:nvPr/>
          </p:nvSpPr>
          <p:spPr>
            <a:xfrm>
              <a:off x="-108206" y="273865"/>
              <a:ext cx="6992696" cy="3147782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Zaoblený obdélník 4"/>
            <p:cNvSpPr/>
            <p:nvPr/>
          </p:nvSpPr>
          <p:spPr>
            <a:xfrm>
              <a:off x="-108207" y="225941"/>
              <a:ext cx="7493000" cy="200757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4048" tIns="384048" rIns="384048" bIns="205740" numCol="1" spcCol="1270" anchor="t" anchorCtr="0">
              <a:noAutofit/>
            </a:bodyPr>
            <a:lstStyle/>
            <a:p>
              <a:pPr lvl="0" algn="l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4000" dirty="0">
                  <a:latin typeface="Calibri" pitchFamily="34" charset="0"/>
                </a:rPr>
                <a:t>Body</a:t>
              </a:r>
              <a:r>
                <a:rPr lang="cs-CZ" sz="4000" kern="1200" dirty="0">
                  <a:latin typeface="Calibri" pitchFamily="34" charset="0"/>
                </a:rPr>
                <a:t> za vytříděný odpad</a:t>
              </a:r>
              <a:endParaRPr lang="cs-CZ" sz="4000" kern="1200" dirty="0"/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929836" y="2318082"/>
            <a:ext cx="8034652" cy="4351278"/>
            <a:chOff x="3710830" y="-14964"/>
            <a:chExt cx="7200800" cy="1753285"/>
          </a:xfrm>
        </p:grpSpPr>
        <p:sp>
          <p:nvSpPr>
            <p:cNvPr id="19" name="Zaoblený obdélník 18"/>
            <p:cNvSpPr/>
            <p:nvPr/>
          </p:nvSpPr>
          <p:spPr>
            <a:xfrm>
              <a:off x="3710830" y="-14964"/>
              <a:ext cx="7200800" cy="1753285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Zaoblený obdélník 4"/>
            <p:cNvSpPr/>
            <p:nvPr/>
          </p:nvSpPr>
          <p:spPr>
            <a:xfrm>
              <a:off x="3974659" y="-3018"/>
              <a:ext cx="6696743" cy="16510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marL="571500" indent="-571500">
                <a:spcBef>
                  <a:spcPct val="20000"/>
                </a:spcBef>
                <a:buFont typeface="Arial" panose="020B0604020202020204" pitchFamily="34" charset="0"/>
                <a:buChar char="•"/>
              </a:pPr>
              <a:r>
                <a:rPr lang="cs-CZ" sz="3600" dirty="0">
                  <a:latin typeface="Calibri" pitchFamily="34" charset="0"/>
                </a:rPr>
                <a:t>Podmínky jsou nastaveny tak, aby:</a:t>
              </a:r>
              <a:br>
                <a:rPr lang="cs-CZ" sz="3600" dirty="0">
                  <a:latin typeface="Calibri" pitchFamily="34" charset="0"/>
                </a:rPr>
              </a:br>
              <a:endParaRPr lang="cs-CZ" sz="1400" dirty="0">
                <a:latin typeface="Calibri" pitchFamily="34" charset="0"/>
              </a:endParaRPr>
            </a:p>
            <a:p>
              <a:pPr marL="514350" indent="-514350">
                <a:spcBef>
                  <a:spcPct val="20000"/>
                </a:spcBef>
                <a:buAutoNum type="alphaLcParenR"/>
              </a:pPr>
              <a:r>
                <a:rPr lang="cs-CZ" sz="2800" dirty="0">
                  <a:latin typeface="Calibri" pitchFamily="34" charset="0"/>
                </a:rPr>
                <a:t>třídění odpadů bylo ekonomické</a:t>
              </a:r>
              <a:br>
                <a:rPr lang="cs-CZ" sz="2800" dirty="0">
                  <a:latin typeface="Calibri" pitchFamily="34" charset="0"/>
                </a:rPr>
              </a:br>
              <a:br>
                <a:rPr lang="cs-CZ" sz="2800" dirty="0">
                  <a:latin typeface="Calibri" pitchFamily="34" charset="0"/>
                </a:rPr>
              </a:br>
              <a:br>
                <a:rPr lang="cs-CZ" sz="2800" dirty="0">
                  <a:latin typeface="Calibri" pitchFamily="34" charset="0"/>
                </a:rPr>
              </a:br>
              <a:br>
                <a:rPr lang="cs-CZ" sz="2800" dirty="0">
                  <a:latin typeface="Calibri" pitchFamily="34" charset="0"/>
                </a:rPr>
              </a:br>
              <a:endParaRPr lang="cs-CZ" sz="2800" dirty="0">
                <a:latin typeface="Calibri" pitchFamily="34" charset="0"/>
              </a:endParaRPr>
            </a:p>
            <a:p>
              <a:pPr marL="514350" indent="-514350">
                <a:spcBef>
                  <a:spcPct val="20000"/>
                </a:spcBef>
                <a:buAutoNum type="alphaLcParenR"/>
              </a:pPr>
              <a:r>
                <a:rPr lang="cs-CZ" sz="2800" dirty="0">
                  <a:latin typeface="Calibri" pitchFamily="34" charset="0"/>
                </a:rPr>
                <a:t>tříděný odpad bylo možné udat (čím je tříděný odpad špinavější, tím menší je o něj zájem).</a:t>
              </a:r>
            </a:p>
          </p:txBody>
        </p:sp>
      </p:grpSp>
      <p:sp>
        <p:nvSpPr>
          <p:cNvPr id="13" name="Ovál 12"/>
          <p:cNvSpPr/>
          <p:nvPr/>
        </p:nvSpPr>
        <p:spPr>
          <a:xfrm>
            <a:off x="7092280" y="1301552"/>
            <a:ext cx="936104" cy="936104"/>
          </a:xfrm>
          <a:prstGeom prst="ellipse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000" r="-6000"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3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" name="Zaoblený obdélník 26"/>
          <p:cNvSpPr/>
          <p:nvPr/>
        </p:nvSpPr>
        <p:spPr>
          <a:xfrm>
            <a:off x="2149248" y="3988135"/>
            <a:ext cx="2539593" cy="694924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bg1"/>
                </a:solidFill>
              </a:rPr>
              <a:t>        - 12 Kč pytel</a:t>
            </a:r>
          </a:p>
        </p:txBody>
      </p:sp>
      <p:sp>
        <p:nvSpPr>
          <p:cNvPr id="28" name="Ovál 27"/>
          <p:cNvSpPr/>
          <p:nvPr/>
        </p:nvSpPr>
        <p:spPr>
          <a:xfrm>
            <a:off x="2250494" y="4052992"/>
            <a:ext cx="566137" cy="569129"/>
          </a:xfrm>
          <a:prstGeom prst="ellipse">
            <a:avLst/>
          </a:prstGeom>
          <a:blipFill dpi="0" rotWithShape="1">
            <a:blip r:embed="rId4"/>
            <a:srcRect/>
            <a:stretch>
              <a:fillRect l="-20000" t="-20000" r="-27000" b="-37000"/>
            </a:stretch>
          </a:blipFill>
          <a:ln>
            <a:solidFill>
              <a:srgbClr val="C00000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9" name="Zaoblený obdélník 28"/>
          <p:cNvSpPr/>
          <p:nvPr/>
        </p:nvSpPr>
        <p:spPr>
          <a:xfrm>
            <a:off x="5120889" y="3987237"/>
            <a:ext cx="2539593" cy="694924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bg1"/>
                </a:solidFill>
              </a:rPr>
              <a:t>       + 5 Kč / kg</a:t>
            </a:r>
          </a:p>
        </p:txBody>
      </p:sp>
      <p:sp>
        <p:nvSpPr>
          <p:cNvPr id="31" name="Zaoblený obdélník 30"/>
          <p:cNvSpPr/>
          <p:nvPr/>
        </p:nvSpPr>
        <p:spPr>
          <a:xfrm>
            <a:off x="1564539" y="4786866"/>
            <a:ext cx="6464308" cy="481586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/>
              </a:gs>
              <a:gs pos="35000">
                <a:schemeClr val="bg1"/>
              </a:gs>
              <a:gs pos="100000">
                <a:schemeClr val="bg1"/>
              </a:gs>
            </a:gsLst>
          </a:gradFill>
          <a:ln w="4445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30" name="Ovál 29"/>
          <p:cNvSpPr/>
          <p:nvPr/>
        </p:nvSpPr>
        <p:spPr>
          <a:xfrm>
            <a:off x="5189651" y="4035310"/>
            <a:ext cx="618832" cy="604390"/>
          </a:xfrm>
          <a:prstGeom prst="ellipse">
            <a:avLst/>
          </a:prstGeom>
          <a:blipFill dpi="0" rotWithShape="1">
            <a:blip r:embed="rId5"/>
            <a:srcRect/>
            <a:stretch>
              <a:fillRect l="-8000" t="-4000" r="-16000" b="-8000"/>
            </a:stretch>
          </a:blipFill>
          <a:ln>
            <a:solidFill>
              <a:srgbClr val="00B0F0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" name="TextovéPole 1"/>
          <p:cNvSpPr txBox="1"/>
          <p:nvPr/>
        </p:nvSpPr>
        <p:spPr>
          <a:xfrm>
            <a:off x="1846135" y="4784785"/>
            <a:ext cx="6106159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  <a:latin typeface="Calibri" pitchFamily="34" charset="0"/>
              </a:rPr>
              <a:t>Pytle lehčí jak 2,5 kg jsou prodělečné !!!</a:t>
            </a:r>
            <a:endParaRPr lang="cs-CZ" sz="2800" dirty="0">
              <a:latin typeface="Calibri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71194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273754" y="980727"/>
            <a:ext cx="8618725" cy="4608513"/>
            <a:chOff x="-108207" y="225941"/>
            <a:chExt cx="7493000" cy="3195706"/>
          </a:xfrm>
        </p:grpSpPr>
        <p:sp>
          <p:nvSpPr>
            <p:cNvPr id="16" name="Zaoblený obdélník 15"/>
            <p:cNvSpPr/>
            <p:nvPr/>
          </p:nvSpPr>
          <p:spPr>
            <a:xfrm>
              <a:off x="-108206" y="273865"/>
              <a:ext cx="6992696" cy="3147782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Zaoblený obdélník 4"/>
            <p:cNvSpPr/>
            <p:nvPr/>
          </p:nvSpPr>
          <p:spPr>
            <a:xfrm>
              <a:off x="-108207" y="225941"/>
              <a:ext cx="7493000" cy="200757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4048" tIns="384048" rIns="384048" bIns="205740" numCol="1" spcCol="1270" anchor="t" anchorCtr="0">
              <a:noAutofit/>
            </a:bodyPr>
            <a:lstStyle/>
            <a:p>
              <a:pPr lvl="0" algn="l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4000" dirty="0">
                  <a:latin typeface="Calibri" pitchFamily="34" charset="0"/>
                </a:rPr>
                <a:t>Body</a:t>
              </a:r>
              <a:r>
                <a:rPr lang="cs-CZ" sz="4000" kern="1200" dirty="0">
                  <a:latin typeface="Calibri" pitchFamily="34" charset="0"/>
                </a:rPr>
                <a:t> za vytříděný odpad</a:t>
              </a:r>
              <a:endParaRPr lang="cs-CZ" sz="4000" kern="1200" dirty="0"/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929836" y="2318082"/>
            <a:ext cx="8034652" cy="4351278"/>
            <a:chOff x="3710830" y="-14964"/>
            <a:chExt cx="7200800" cy="1753285"/>
          </a:xfrm>
        </p:grpSpPr>
        <p:sp>
          <p:nvSpPr>
            <p:cNvPr id="19" name="Zaoblený obdélník 18"/>
            <p:cNvSpPr/>
            <p:nvPr/>
          </p:nvSpPr>
          <p:spPr>
            <a:xfrm>
              <a:off x="3710830" y="-14964"/>
              <a:ext cx="7200800" cy="1753285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Zaoblený obdélník 4"/>
            <p:cNvSpPr/>
            <p:nvPr/>
          </p:nvSpPr>
          <p:spPr>
            <a:xfrm>
              <a:off x="3974659" y="-3018"/>
              <a:ext cx="6696743" cy="16510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marL="571500" indent="-571500">
                <a:buFont typeface="Arial" panose="020B0604020202020204" pitchFamily="34" charset="0"/>
                <a:buChar char="•"/>
                <a:defRPr/>
              </a:pPr>
              <a:r>
                <a:rPr lang="cs-CZ" sz="3600" dirty="0"/>
                <a:t>Odpad se zváží, a pokud je vše, </a:t>
              </a:r>
              <a:br>
                <a:rPr lang="cs-CZ" sz="3600" dirty="0"/>
              </a:br>
              <a:r>
                <a:rPr lang="cs-CZ" sz="3600" dirty="0"/>
                <a:t>jak má být: </a:t>
              </a:r>
            </a:p>
            <a:p>
              <a:pPr>
                <a:defRPr/>
              </a:pPr>
              <a:r>
                <a:rPr lang="cs-CZ" sz="1600" dirty="0"/>
                <a:t>	</a:t>
              </a:r>
              <a:br>
                <a:rPr lang="cs-CZ" sz="3600" dirty="0"/>
              </a:br>
              <a:r>
                <a:rPr lang="cs-CZ" sz="3600" dirty="0"/>
                <a:t>	a) je nalepený čárový kód, </a:t>
              </a:r>
              <a:br>
                <a:rPr lang="cs-CZ" sz="3600" dirty="0"/>
              </a:br>
              <a:r>
                <a:rPr lang="cs-CZ" sz="3600" dirty="0"/>
                <a:t>	b) hmotnost je v normě</a:t>
              </a:r>
              <a:br>
                <a:rPr lang="cs-CZ" sz="3600" dirty="0"/>
              </a:br>
              <a:r>
                <a:rPr lang="cs-CZ" sz="3600" dirty="0"/>
                <a:t>	c) čistota je v normě, </a:t>
              </a:r>
            </a:p>
            <a:p>
              <a:pPr>
                <a:defRPr/>
              </a:pPr>
              <a:br>
                <a:rPr lang="cs-CZ" dirty="0"/>
              </a:br>
              <a:r>
                <a:rPr lang="cs-CZ" sz="3600" dirty="0"/>
                <a:t>	jsou za něj uděleny body.</a:t>
              </a:r>
            </a:p>
          </p:txBody>
        </p:sp>
      </p:grpSp>
      <p:sp>
        <p:nvSpPr>
          <p:cNvPr id="13" name="Ovál 12"/>
          <p:cNvSpPr/>
          <p:nvPr/>
        </p:nvSpPr>
        <p:spPr>
          <a:xfrm>
            <a:off x="7092280" y="1301552"/>
            <a:ext cx="936104" cy="936104"/>
          </a:xfrm>
          <a:prstGeom prst="ellipse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000" r="-6000"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3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34369113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Skupina 4"/>
          <p:cNvGrpSpPr/>
          <p:nvPr/>
        </p:nvGrpSpPr>
        <p:grpSpPr>
          <a:xfrm>
            <a:off x="395536" y="1055211"/>
            <a:ext cx="8064896" cy="5038085"/>
            <a:chOff x="98105" y="72016"/>
            <a:chExt cx="7549874" cy="3188231"/>
          </a:xfr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</p:grpSpPr>
        <p:sp>
          <p:nvSpPr>
            <p:cNvPr id="6" name="Zaoblený obdélník 5"/>
            <p:cNvSpPr/>
            <p:nvPr/>
          </p:nvSpPr>
          <p:spPr>
            <a:xfrm>
              <a:off x="98105" y="72016"/>
              <a:ext cx="7549874" cy="3188231"/>
            </a:xfrm>
            <a:prstGeom prst="roundRect">
              <a:avLst>
                <a:gd name="adj" fmla="val 10000"/>
              </a:avLst>
            </a:prstGeom>
            <a:gradFill rotWithShape="0"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Zaoblený obdélník 4"/>
            <p:cNvSpPr/>
            <p:nvPr/>
          </p:nvSpPr>
          <p:spPr>
            <a:xfrm>
              <a:off x="98105" y="72016"/>
              <a:ext cx="7549874" cy="212548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7584" tIns="227584" rIns="227584" bIns="121920" numCol="1" spcCol="1270" anchor="t" anchorCtr="0">
              <a:noAutofit/>
            </a:bodyPr>
            <a:lstStyle/>
            <a:p>
              <a:pPr lvl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3600" dirty="0"/>
                <a:t>   Podmínky pro udělení bodů - PLAST</a:t>
              </a:r>
              <a:endParaRPr lang="cs-CZ" sz="3600" b="0" kern="1200" dirty="0"/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763496" y="2033516"/>
            <a:ext cx="7992888" cy="4491828"/>
            <a:chOff x="3686627" y="59213"/>
            <a:chExt cx="7200800" cy="1753285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9" name="Zaoblený obdélník 8"/>
            <p:cNvSpPr/>
            <p:nvPr/>
          </p:nvSpPr>
          <p:spPr>
            <a:xfrm>
              <a:off x="3686627" y="59213"/>
              <a:ext cx="7200800" cy="1753285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accent3">
                    <a:lumMod val="75000"/>
                  </a:schemeClr>
                </a:gs>
                <a:gs pos="80000">
                  <a:schemeClr val="accent3">
                    <a:hueOff val="0"/>
                    <a:satOff val="0"/>
                    <a:lumOff val="0"/>
                    <a:alphaOff val="0"/>
                    <a:shade val="93000"/>
                    <a:satMod val="130000"/>
                  </a:schemeClr>
                </a:gs>
                <a:gs pos="100000">
                  <a:schemeClr val="accent3">
                    <a:hueOff val="0"/>
                    <a:satOff val="0"/>
                    <a:lumOff val="0"/>
                    <a:alphaOff val="0"/>
                    <a:shade val="94000"/>
                    <a:satMod val="135000"/>
                  </a:schemeClr>
                </a:gs>
              </a:gsLst>
            </a:gradFill>
            <a:sp3d prstMaterial="plastic"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Zaoblený obdélník 4"/>
            <p:cNvSpPr/>
            <p:nvPr/>
          </p:nvSpPr>
          <p:spPr>
            <a:xfrm>
              <a:off x="3974659" y="210358"/>
              <a:ext cx="6696743" cy="151019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marL="457200" lvl="0" indent="-457200">
                <a:buFont typeface="Arial" panose="020B0604020202020204" pitchFamily="34" charset="0"/>
                <a:buChar char="•"/>
              </a:pPr>
              <a:endParaRPr lang="cs-CZ" sz="2800" dirty="0">
                <a:solidFill>
                  <a:schemeClr val="bg1"/>
                </a:solidFill>
              </a:endParaRPr>
            </a:p>
          </p:txBody>
        </p:sp>
      </p:grpSp>
      <p:sp>
        <p:nvSpPr>
          <p:cNvPr id="11" name="TextovéPole 10"/>
          <p:cNvSpPr txBox="1"/>
          <p:nvPr/>
        </p:nvSpPr>
        <p:spPr>
          <a:xfrm>
            <a:off x="1223531" y="2319470"/>
            <a:ext cx="353235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600" dirty="0">
                <a:solidFill>
                  <a:schemeClr val="bg1"/>
                </a:solidFill>
              </a:rPr>
              <a:t> </a:t>
            </a:r>
            <a:r>
              <a:rPr lang="cs-CZ" sz="3200" dirty="0">
                <a:solidFill>
                  <a:schemeClr val="bg1"/>
                </a:solidFill>
              </a:rPr>
              <a:t>Čárový kód </a:t>
            </a:r>
            <a:br>
              <a:rPr lang="cs-CZ" sz="3200" dirty="0">
                <a:solidFill>
                  <a:schemeClr val="bg1"/>
                </a:solidFill>
              </a:rPr>
            </a:br>
            <a:r>
              <a:rPr lang="cs-CZ" sz="3200" dirty="0">
                <a:solidFill>
                  <a:schemeClr val="bg1"/>
                </a:solidFill>
              </a:rPr>
              <a:t>	(čp. fixem)</a:t>
            </a:r>
          </a:p>
          <a:p>
            <a:pPr>
              <a:buFont typeface="Arial" pitchFamily="34" charset="0"/>
              <a:buChar char="•"/>
            </a:pPr>
            <a:endParaRPr lang="cs-CZ" sz="1400" dirty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3200" dirty="0">
                <a:solidFill>
                  <a:schemeClr val="bg1"/>
                </a:solidFill>
              </a:rPr>
              <a:t> Hmotnost </a:t>
            </a:r>
            <a:br>
              <a:rPr lang="cs-CZ" sz="3200" dirty="0">
                <a:solidFill>
                  <a:schemeClr val="bg1"/>
                </a:solidFill>
              </a:rPr>
            </a:br>
            <a:r>
              <a:rPr lang="cs-CZ" sz="3200" dirty="0">
                <a:solidFill>
                  <a:schemeClr val="bg1"/>
                </a:solidFill>
              </a:rPr>
              <a:t>	(2,5 – 4,5 kg)</a:t>
            </a:r>
          </a:p>
          <a:p>
            <a:pPr>
              <a:buFont typeface="Arial" pitchFamily="34" charset="0"/>
              <a:buChar char="•"/>
            </a:pPr>
            <a:endParaRPr lang="cs-CZ" sz="1400" dirty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3200" dirty="0">
                <a:solidFill>
                  <a:schemeClr val="bg1"/>
                </a:solidFill>
              </a:rPr>
              <a:t> Čistota </a:t>
            </a:r>
            <a:br>
              <a:rPr lang="cs-CZ" sz="3200" dirty="0">
                <a:solidFill>
                  <a:schemeClr val="bg1"/>
                </a:solidFill>
              </a:rPr>
            </a:br>
            <a:r>
              <a:rPr lang="cs-CZ" sz="3200" dirty="0">
                <a:solidFill>
                  <a:schemeClr val="bg1"/>
                </a:solidFill>
              </a:rPr>
              <a:t>(jiný odpad, olej, NO, zbytky jídla)</a:t>
            </a:r>
          </a:p>
        </p:txBody>
      </p:sp>
      <p:pic>
        <p:nvPicPr>
          <p:cNvPr id="12" name="Obrázek 0" descr="P1020071.JPG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348880"/>
            <a:ext cx="3240360" cy="377854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40291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pSp>
        <p:nvGrpSpPr>
          <p:cNvPr id="5" name="Skupina 4"/>
          <p:cNvGrpSpPr/>
          <p:nvPr/>
        </p:nvGrpSpPr>
        <p:grpSpPr>
          <a:xfrm>
            <a:off x="395536" y="1055211"/>
            <a:ext cx="8064896" cy="5038085"/>
            <a:chOff x="98105" y="72016"/>
            <a:chExt cx="7549874" cy="3188231"/>
          </a:xfr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</p:grpSpPr>
        <p:sp>
          <p:nvSpPr>
            <p:cNvPr id="6" name="Zaoblený obdélník 5"/>
            <p:cNvSpPr/>
            <p:nvPr/>
          </p:nvSpPr>
          <p:spPr>
            <a:xfrm>
              <a:off x="98105" y="72016"/>
              <a:ext cx="7549874" cy="3188231"/>
            </a:xfrm>
            <a:prstGeom prst="roundRect">
              <a:avLst>
                <a:gd name="adj" fmla="val 10000"/>
              </a:avLst>
            </a:prstGeom>
            <a:gradFill rotWithShape="0"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Zaoblený obdélník 4"/>
            <p:cNvSpPr/>
            <p:nvPr/>
          </p:nvSpPr>
          <p:spPr>
            <a:xfrm>
              <a:off x="98105" y="72016"/>
              <a:ext cx="7549874" cy="212548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7584" tIns="227584" rIns="227584" bIns="121920" numCol="1" spcCol="1270" anchor="t" anchorCtr="0">
              <a:noAutofit/>
            </a:bodyPr>
            <a:lstStyle/>
            <a:p>
              <a:pPr lvl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3600" dirty="0"/>
                <a:t>   Podmínky pro udělení bodů - PLAST</a:t>
              </a:r>
              <a:endParaRPr lang="cs-CZ" sz="3600" b="0" kern="1200" dirty="0"/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763496" y="2033516"/>
            <a:ext cx="7992888" cy="4635844"/>
            <a:chOff x="3686627" y="59213"/>
            <a:chExt cx="7200800" cy="1753285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9" name="Zaoblený obdélník 8"/>
            <p:cNvSpPr/>
            <p:nvPr/>
          </p:nvSpPr>
          <p:spPr>
            <a:xfrm>
              <a:off x="3686627" y="59213"/>
              <a:ext cx="7200800" cy="1753285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accent3">
                    <a:lumMod val="75000"/>
                  </a:schemeClr>
                </a:gs>
                <a:gs pos="80000">
                  <a:schemeClr val="accent3">
                    <a:hueOff val="0"/>
                    <a:satOff val="0"/>
                    <a:lumOff val="0"/>
                    <a:alphaOff val="0"/>
                    <a:shade val="93000"/>
                    <a:satMod val="130000"/>
                  </a:schemeClr>
                </a:gs>
                <a:gs pos="100000">
                  <a:schemeClr val="accent3">
                    <a:hueOff val="0"/>
                    <a:satOff val="0"/>
                    <a:lumOff val="0"/>
                    <a:alphaOff val="0"/>
                    <a:shade val="94000"/>
                    <a:satMod val="135000"/>
                  </a:schemeClr>
                </a:gs>
              </a:gsLst>
            </a:gradFill>
            <a:sp3d prstMaterial="plastic"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Zaoblený obdélník 4"/>
            <p:cNvSpPr/>
            <p:nvPr/>
          </p:nvSpPr>
          <p:spPr>
            <a:xfrm>
              <a:off x="3974659" y="210358"/>
              <a:ext cx="6696743" cy="151019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marL="457200" lvl="0" indent="-457200">
                <a:buFont typeface="Arial" panose="020B0604020202020204" pitchFamily="34" charset="0"/>
                <a:buChar char="•"/>
              </a:pPr>
              <a:endParaRPr lang="cs-CZ" sz="28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14" name="Obrázek 4" descr="P102007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33" r="13565"/>
          <a:stretch>
            <a:fillRect/>
          </a:stretch>
        </p:blipFill>
        <p:spPr bwMode="auto">
          <a:xfrm rot="5400000">
            <a:off x="5494447" y="2650569"/>
            <a:ext cx="2979642" cy="252028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Obrázek 2" descr="P102006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077072"/>
            <a:ext cx="3317876" cy="230924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Obrázek 1" descr="P102007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41" r="9579"/>
          <a:stretch>
            <a:fillRect/>
          </a:stretch>
        </p:blipFill>
        <p:spPr bwMode="auto">
          <a:xfrm rot="5400000">
            <a:off x="678290" y="2786206"/>
            <a:ext cx="3466940" cy="2736304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68040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pSp>
        <p:nvGrpSpPr>
          <p:cNvPr id="5" name="Skupina 4"/>
          <p:cNvGrpSpPr/>
          <p:nvPr/>
        </p:nvGrpSpPr>
        <p:grpSpPr>
          <a:xfrm>
            <a:off x="395536" y="1055211"/>
            <a:ext cx="8064896" cy="5038085"/>
            <a:chOff x="98105" y="72016"/>
            <a:chExt cx="7549874" cy="3188231"/>
          </a:xfr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</p:grpSpPr>
        <p:sp>
          <p:nvSpPr>
            <p:cNvPr id="6" name="Zaoblený obdélník 5"/>
            <p:cNvSpPr/>
            <p:nvPr/>
          </p:nvSpPr>
          <p:spPr>
            <a:xfrm>
              <a:off x="98105" y="72016"/>
              <a:ext cx="7549874" cy="3188231"/>
            </a:xfrm>
            <a:prstGeom prst="roundRect">
              <a:avLst>
                <a:gd name="adj" fmla="val 10000"/>
              </a:avLst>
            </a:prstGeom>
            <a:gradFill rotWithShape="0"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Zaoblený obdélník 4"/>
            <p:cNvSpPr/>
            <p:nvPr/>
          </p:nvSpPr>
          <p:spPr>
            <a:xfrm>
              <a:off x="98105" y="72016"/>
              <a:ext cx="7549874" cy="212548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7584" tIns="227584" rIns="227584" bIns="121920" numCol="1" spcCol="1270" anchor="t" anchorCtr="0">
              <a:noAutofit/>
            </a:bodyPr>
            <a:lstStyle/>
            <a:p>
              <a:pPr lvl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3600" dirty="0"/>
                <a:t>   Podmínky pro udělení bodů - PAPÍR</a:t>
              </a:r>
              <a:endParaRPr lang="cs-CZ" sz="3600" b="0" kern="1200" dirty="0"/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763496" y="2033516"/>
            <a:ext cx="7992888" cy="4491828"/>
            <a:chOff x="3686627" y="59213"/>
            <a:chExt cx="7200800" cy="1753285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9" name="Zaoblený obdélník 8"/>
            <p:cNvSpPr/>
            <p:nvPr/>
          </p:nvSpPr>
          <p:spPr>
            <a:xfrm>
              <a:off x="3686627" y="59213"/>
              <a:ext cx="7200800" cy="1753285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accent3">
                    <a:lumMod val="75000"/>
                  </a:schemeClr>
                </a:gs>
                <a:gs pos="80000">
                  <a:schemeClr val="accent3">
                    <a:hueOff val="0"/>
                    <a:satOff val="0"/>
                    <a:lumOff val="0"/>
                    <a:alphaOff val="0"/>
                    <a:shade val="93000"/>
                    <a:satMod val="130000"/>
                  </a:schemeClr>
                </a:gs>
                <a:gs pos="100000">
                  <a:schemeClr val="accent3">
                    <a:hueOff val="0"/>
                    <a:satOff val="0"/>
                    <a:lumOff val="0"/>
                    <a:alphaOff val="0"/>
                    <a:shade val="94000"/>
                    <a:satMod val="135000"/>
                  </a:schemeClr>
                </a:gs>
              </a:gsLst>
            </a:gradFill>
            <a:sp3d prstMaterial="plastic"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Zaoblený obdélník 4"/>
            <p:cNvSpPr/>
            <p:nvPr/>
          </p:nvSpPr>
          <p:spPr>
            <a:xfrm>
              <a:off x="3974659" y="210358"/>
              <a:ext cx="6696743" cy="151019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marL="457200" lvl="0" indent="-457200">
                <a:buFont typeface="Arial" panose="020B0604020202020204" pitchFamily="34" charset="0"/>
                <a:buChar char="•"/>
              </a:pPr>
              <a:endParaRPr lang="cs-CZ" sz="2800" dirty="0">
                <a:solidFill>
                  <a:schemeClr val="bg1"/>
                </a:solidFill>
              </a:endParaRPr>
            </a:p>
          </p:txBody>
        </p:sp>
      </p:grpSp>
      <p:sp>
        <p:nvSpPr>
          <p:cNvPr id="11" name="TextovéPole 10"/>
          <p:cNvSpPr txBox="1"/>
          <p:nvPr/>
        </p:nvSpPr>
        <p:spPr>
          <a:xfrm>
            <a:off x="1209180" y="2420742"/>
            <a:ext cx="35323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>
                <a:solidFill>
                  <a:schemeClr val="bg1"/>
                </a:solidFill>
              </a:rPr>
              <a:t> Čárový kód</a:t>
            </a:r>
          </a:p>
          <a:p>
            <a:pPr>
              <a:buFont typeface="Arial" pitchFamily="34" charset="0"/>
              <a:buChar char="•"/>
            </a:pPr>
            <a:endParaRPr lang="cs-CZ" sz="1200" dirty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3200" dirty="0">
                <a:solidFill>
                  <a:schemeClr val="bg1"/>
                </a:solidFill>
              </a:rPr>
              <a:t> Hmotnost </a:t>
            </a:r>
            <a:br>
              <a:rPr lang="cs-CZ" sz="3200" dirty="0">
                <a:solidFill>
                  <a:schemeClr val="bg1"/>
                </a:solidFill>
              </a:rPr>
            </a:br>
            <a:r>
              <a:rPr lang="cs-CZ" sz="3200" dirty="0">
                <a:solidFill>
                  <a:schemeClr val="bg1"/>
                </a:solidFill>
              </a:rPr>
              <a:t>  (5 – 10 kg)</a:t>
            </a:r>
          </a:p>
          <a:p>
            <a:pPr>
              <a:buFont typeface="Arial" pitchFamily="34" charset="0"/>
              <a:buChar char="•"/>
            </a:pPr>
            <a:endParaRPr lang="cs-CZ" sz="1200" dirty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3200" dirty="0">
                <a:solidFill>
                  <a:schemeClr val="bg1"/>
                </a:solidFill>
              </a:rPr>
              <a:t> Čistota </a:t>
            </a:r>
            <a:br>
              <a:rPr lang="cs-CZ" sz="3200" dirty="0">
                <a:solidFill>
                  <a:schemeClr val="bg1"/>
                </a:solidFill>
              </a:rPr>
            </a:br>
            <a:r>
              <a:rPr lang="cs-CZ" sz="3200" dirty="0">
                <a:solidFill>
                  <a:schemeClr val="bg1"/>
                </a:solidFill>
              </a:rPr>
              <a:t>(jiný odpad, olej, zbytky jídla)</a:t>
            </a:r>
          </a:p>
        </p:txBody>
      </p:sp>
      <p:pic>
        <p:nvPicPr>
          <p:cNvPr id="14" name="Obrázek 7" descr="P102006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96" r="19414"/>
          <a:stretch>
            <a:fillRect/>
          </a:stretch>
        </p:blipFill>
        <p:spPr bwMode="auto">
          <a:xfrm>
            <a:off x="4577768" y="2336079"/>
            <a:ext cx="3712773" cy="387397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82205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pSp>
        <p:nvGrpSpPr>
          <p:cNvPr id="5" name="Skupina 4"/>
          <p:cNvGrpSpPr/>
          <p:nvPr/>
        </p:nvGrpSpPr>
        <p:grpSpPr>
          <a:xfrm>
            <a:off x="395536" y="1055211"/>
            <a:ext cx="8064896" cy="5038085"/>
            <a:chOff x="98105" y="72016"/>
            <a:chExt cx="7549874" cy="3188231"/>
          </a:xfr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</p:grpSpPr>
        <p:sp>
          <p:nvSpPr>
            <p:cNvPr id="6" name="Zaoblený obdélník 5"/>
            <p:cNvSpPr/>
            <p:nvPr/>
          </p:nvSpPr>
          <p:spPr>
            <a:xfrm>
              <a:off x="98105" y="72016"/>
              <a:ext cx="7549874" cy="3188231"/>
            </a:xfrm>
            <a:prstGeom prst="roundRect">
              <a:avLst>
                <a:gd name="adj" fmla="val 10000"/>
              </a:avLst>
            </a:prstGeom>
            <a:gradFill rotWithShape="0"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Zaoblený obdélník 4"/>
            <p:cNvSpPr/>
            <p:nvPr/>
          </p:nvSpPr>
          <p:spPr>
            <a:xfrm>
              <a:off x="98105" y="72016"/>
              <a:ext cx="7549874" cy="212548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7584" tIns="227584" rIns="227584" bIns="121920" numCol="1" spcCol="1270" anchor="t" anchorCtr="0">
              <a:noAutofit/>
            </a:bodyPr>
            <a:lstStyle/>
            <a:p>
              <a:pPr lvl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3600" dirty="0"/>
                <a:t>   Podmínky pro udělení bodů - PAPÍR</a:t>
              </a:r>
              <a:endParaRPr lang="cs-CZ" sz="3600" b="0" kern="1200" dirty="0"/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763496" y="2033516"/>
            <a:ext cx="7992888" cy="4491828"/>
            <a:chOff x="3686627" y="59213"/>
            <a:chExt cx="7200800" cy="1753285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9" name="Zaoblený obdélník 8"/>
            <p:cNvSpPr/>
            <p:nvPr/>
          </p:nvSpPr>
          <p:spPr>
            <a:xfrm>
              <a:off x="3686627" y="59213"/>
              <a:ext cx="7200800" cy="1753285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accent3">
                    <a:lumMod val="75000"/>
                  </a:schemeClr>
                </a:gs>
                <a:gs pos="80000">
                  <a:schemeClr val="accent3">
                    <a:hueOff val="0"/>
                    <a:satOff val="0"/>
                    <a:lumOff val="0"/>
                    <a:alphaOff val="0"/>
                    <a:shade val="93000"/>
                    <a:satMod val="130000"/>
                  </a:schemeClr>
                </a:gs>
                <a:gs pos="100000">
                  <a:schemeClr val="accent3">
                    <a:hueOff val="0"/>
                    <a:satOff val="0"/>
                    <a:lumOff val="0"/>
                    <a:alphaOff val="0"/>
                    <a:shade val="94000"/>
                    <a:satMod val="135000"/>
                  </a:schemeClr>
                </a:gs>
              </a:gsLst>
            </a:gradFill>
            <a:sp3d prstMaterial="plastic"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Zaoblený obdélník 4"/>
            <p:cNvSpPr/>
            <p:nvPr/>
          </p:nvSpPr>
          <p:spPr>
            <a:xfrm>
              <a:off x="3974659" y="210358"/>
              <a:ext cx="6696743" cy="151019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marL="457200" lvl="0" indent="-457200">
                <a:buFont typeface="Arial" panose="020B0604020202020204" pitchFamily="34" charset="0"/>
                <a:buChar char="•"/>
              </a:pPr>
              <a:endParaRPr lang="cs-CZ" sz="28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15" name="Obrázek 8" descr="P10200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46" r="10574"/>
          <a:stretch>
            <a:fillRect/>
          </a:stretch>
        </p:blipFill>
        <p:spPr bwMode="auto">
          <a:xfrm>
            <a:off x="1083212" y="2417882"/>
            <a:ext cx="3913893" cy="2558099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Obrázek 9" descr="P102006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15" r="10371"/>
          <a:stretch>
            <a:fillRect/>
          </a:stretch>
        </p:blipFill>
        <p:spPr bwMode="auto">
          <a:xfrm>
            <a:off x="4586287" y="3722388"/>
            <a:ext cx="3790568" cy="260926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20358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pSp>
        <p:nvGrpSpPr>
          <p:cNvPr id="5" name="Skupina 4"/>
          <p:cNvGrpSpPr/>
          <p:nvPr/>
        </p:nvGrpSpPr>
        <p:grpSpPr>
          <a:xfrm>
            <a:off x="395536" y="1055211"/>
            <a:ext cx="8064896" cy="5038085"/>
            <a:chOff x="98105" y="72016"/>
            <a:chExt cx="7549874" cy="3188231"/>
          </a:xfr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</p:grpSpPr>
        <p:sp>
          <p:nvSpPr>
            <p:cNvPr id="6" name="Zaoblený obdélník 5"/>
            <p:cNvSpPr/>
            <p:nvPr/>
          </p:nvSpPr>
          <p:spPr>
            <a:xfrm>
              <a:off x="98105" y="72016"/>
              <a:ext cx="7549874" cy="3188231"/>
            </a:xfrm>
            <a:prstGeom prst="roundRect">
              <a:avLst>
                <a:gd name="adj" fmla="val 10000"/>
              </a:avLst>
            </a:prstGeom>
            <a:gradFill rotWithShape="0"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Zaoblený obdélník 4"/>
            <p:cNvSpPr/>
            <p:nvPr/>
          </p:nvSpPr>
          <p:spPr>
            <a:xfrm>
              <a:off x="98105" y="72016"/>
              <a:ext cx="7549874" cy="212548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7584" tIns="227584" rIns="227584" bIns="121920" numCol="1" spcCol="1270" anchor="t" anchorCtr="0">
              <a:noAutofit/>
            </a:bodyPr>
            <a:lstStyle/>
            <a:p>
              <a:pPr lvl="0" algn="ctr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3600" dirty="0"/>
                <a:t>   Podmínky pro udělení bodů    NÁPOJOVÝ KARTON</a:t>
              </a:r>
              <a:endParaRPr lang="cs-CZ" sz="3600" b="0" kern="1200" dirty="0"/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779672" y="2420888"/>
            <a:ext cx="7992888" cy="4256272"/>
            <a:chOff x="3686627" y="59213"/>
            <a:chExt cx="7200800" cy="1753285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9" name="Zaoblený obdélník 8"/>
            <p:cNvSpPr/>
            <p:nvPr/>
          </p:nvSpPr>
          <p:spPr>
            <a:xfrm>
              <a:off x="3686627" y="59213"/>
              <a:ext cx="7200800" cy="1753285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accent3">
                    <a:lumMod val="75000"/>
                  </a:schemeClr>
                </a:gs>
                <a:gs pos="80000">
                  <a:schemeClr val="accent3">
                    <a:hueOff val="0"/>
                    <a:satOff val="0"/>
                    <a:lumOff val="0"/>
                    <a:alphaOff val="0"/>
                    <a:shade val="93000"/>
                    <a:satMod val="130000"/>
                  </a:schemeClr>
                </a:gs>
                <a:gs pos="100000">
                  <a:schemeClr val="accent3">
                    <a:hueOff val="0"/>
                    <a:satOff val="0"/>
                    <a:lumOff val="0"/>
                    <a:alphaOff val="0"/>
                    <a:shade val="94000"/>
                    <a:satMod val="135000"/>
                  </a:schemeClr>
                </a:gs>
              </a:gsLst>
            </a:gradFill>
            <a:sp3d prstMaterial="plastic"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Zaoblený obdélník 4"/>
            <p:cNvSpPr/>
            <p:nvPr/>
          </p:nvSpPr>
          <p:spPr>
            <a:xfrm>
              <a:off x="3974659" y="210358"/>
              <a:ext cx="6696743" cy="151019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marL="457200" lvl="0" indent="-457200">
                <a:buFont typeface="Arial" panose="020B0604020202020204" pitchFamily="34" charset="0"/>
                <a:buChar char="•"/>
              </a:pPr>
              <a:endParaRPr lang="cs-CZ" sz="2800" dirty="0">
                <a:solidFill>
                  <a:schemeClr val="bg1"/>
                </a:solidFill>
              </a:endParaRPr>
            </a:p>
          </p:txBody>
        </p:sp>
      </p:grpSp>
      <p:sp>
        <p:nvSpPr>
          <p:cNvPr id="11" name="TextovéPole 10"/>
          <p:cNvSpPr txBox="1"/>
          <p:nvPr/>
        </p:nvSpPr>
        <p:spPr>
          <a:xfrm>
            <a:off x="1043608" y="2872041"/>
            <a:ext cx="43924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600" dirty="0">
                <a:solidFill>
                  <a:schemeClr val="bg1"/>
                </a:solidFill>
              </a:rPr>
              <a:t> Spolu s plastem</a:t>
            </a:r>
          </a:p>
          <a:p>
            <a:pPr>
              <a:buFont typeface="Arial" pitchFamily="34" charset="0"/>
              <a:buChar char="•"/>
            </a:pPr>
            <a:endParaRPr lang="cs-CZ" sz="3600" dirty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3600" dirty="0">
                <a:solidFill>
                  <a:schemeClr val="bg1"/>
                </a:solidFill>
              </a:rPr>
              <a:t> Nesmí vytéct 	mléko</a:t>
            </a:r>
          </a:p>
          <a:p>
            <a:pPr>
              <a:buFont typeface="Arial" pitchFamily="34" charset="0"/>
              <a:buChar char="•"/>
            </a:pPr>
            <a:endParaRPr lang="cs-CZ" sz="3600" dirty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3600" dirty="0">
                <a:solidFill>
                  <a:schemeClr val="bg1"/>
                </a:solidFill>
              </a:rPr>
              <a:t> Musí být zmáčknuté</a:t>
            </a:r>
          </a:p>
        </p:txBody>
      </p:sp>
      <p:pic>
        <p:nvPicPr>
          <p:cNvPr id="12" name="Obrázek 0" descr="P1020071.JPG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1683" y="2675411"/>
            <a:ext cx="3240360" cy="377854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12475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pSp>
        <p:nvGrpSpPr>
          <p:cNvPr id="5" name="Skupina 4"/>
          <p:cNvGrpSpPr/>
          <p:nvPr/>
        </p:nvGrpSpPr>
        <p:grpSpPr>
          <a:xfrm>
            <a:off x="395536" y="1055211"/>
            <a:ext cx="8064896" cy="5038085"/>
            <a:chOff x="98105" y="72016"/>
            <a:chExt cx="7549874" cy="3188231"/>
          </a:xfr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</p:grpSpPr>
        <p:sp>
          <p:nvSpPr>
            <p:cNvPr id="6" name="Zaoblený obdélník 5"/>
            <p:cNvSpPr/>
            <p:nvPr/>
          </p:nvSpPr>
          <p:spPr>
            <a:xfrm>
              <a:off x="98105" y="72016"/>
              <a:ext cx="7549874" cy="3188231"/>
            </a:xfrm>
            <a:prstGeom prst="roundRect">
              <a:avLst>
                <a:gd name="adj" fmla="val 10000"/>
              </a:avLst>
            </a:prstGeom>
            <a:gradFill rotWithShape="0"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Zaoblený obdélník 4"/>
            <p:cNvSpPr/>
            <p:nvPr/>
          </p:nvSpPr>
          <p:spPr>
            <a:xfrm>
              <a:off x="98105" y="72016"/>
              <a:ext cx="7549874" cy="212548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7584" tIns="227584" rIns="227584" bIns="121920" numCol="1" spcCol="1270" anchor="t" anchorCtr="0">
              <a:noAutofit/>
            </a:bodyPr>
            <a:lstStyle/>
            <a:p>
              <a:pPr lvl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3600" dirty="0"/>
                <a:t>  </a:t>
              </a:r>
              <a:r>
                <a:rPr lang="cs-CZ" sz="3200" dirty="0"/>
                <a:t>Podmínky pro udělení bodů - PLECHOVKY</a:t>
              </a:r>
              <a:endParaRPr lang="cs-CZ" sz="3200" b="0" kern="1200" dirty="0"/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763496" y="2033516"/>
            <a:ext cx="7992888" cy="4491828"/>
            <a:chOff x="3686627" y="59213"/>
            <a:chExt cx="7200800" cy="1753285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9" name="Zaoblený obdélník 8"/>
            <p:cNvSpPr/>
            <p:nvPr/>
          </p:nvSpPr>
          <p:spPr>
            <a:xfrm>
              <a:off x="3686627" y="59213"/>
              <a:ext cx="7200800" cy="1753285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accent3">
                    <a:lumMod val="75000"/>
                  </a:schemeClr>
                </a:gs>
                <a:gs pos="80000">
                  <a:schemeClr val="accent3">
                    <a:hueOff val="0"/>
                    <a:satOff val="0"/>
                    <a:lumOff val="0"/>
                    <a:alphaOff val="0"/>
                    <a:shade val="93000"/>
                    <a:satMod val="130000"/>
                  </a:schemeClr>
                </a:gs>
                <a:gs pos="100000">
                  <a:schemeClr val="accent3">
                    <a:hueOff val="0"/>
                    <a:satOff val="0"/>
                    <a:lumOff val="0"/>
                    <a:alphaOff val="0"/>
                    <a:shade val="94000"/>
                    <a:satMod val="135000"/>
                  </a:schemeClr>
                </a:gs>
              </a:gsLst>
            </a:gradFill>
            <a:sp3d prstMaterial="plastic"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Zaoblený obdélník 4"/>
            <p:cNvSpPr/>
            <p:nvPr/>
          </p:nvSpPr>
          <p:spPr>
            <a:xfrm>
              <a:off x="3974659" y="210358"/>
              <a:ext cx="6696743" cy="151019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marL="457200" lvl="0" indent="-457200">
                <a:buFont typeface="Arial" panose="020B0604020202020204" pitchFamily="34" charset="0"/>
                <a:buChar char="•"/>
              </a:pPr>
              <a:endParaRPr lang="cs-CZ" sz="2800" dirty="0">
                <a:solidFill>
                  <a:schemeClr val="bg1"/>
                </a:solidFill>
              </a:endParaRPr>
            </a:p>
          </p:txBody>
        </p:sp>
      </p:grpSp>
      <p:sp>
        <p:nvSpPr>
          <p:cNvPr id="11" name="TextovéPole 10"/>
          <p:cNvSpPr txBox="1"/>
          <p:nvPr/>
        </p:nvSpPr>
        <p:spPr>
          <a:xfrm>
            <a:off x="1053934" y="2301197"/>
            <a:ext cx="3745969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>
                <a:solidFill>
                  <a:schemeClr val="bg1"/>
                </a:solidFill>
              </a:rPr>
              <a:t> Čárový kód</a:t>
            </a:r>
          </a:p>
          <a:p>
            <a:pPr>
              <a:buFont typeface="Arial" pitchFamily="34" charset="0"/>
              <a:buChar char="•"/>
            </a:pPr>
            <a:endParaRPr lang="cs-CZ" sz="2800" dirty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800" dirty="0">
                <a:solidFill>
                  <a:schemeClr val="bg1"/>
                </a:solidFill>
              </a:rPr>
              <a:t> Hmotnost </a:t>
            </a:r>
            <a:br>
              <a:rPr lang="cs-CZ" sz="2800" dirty="0">
                <a:solidFill>
                  <a:schemeClr val="bg1"/>
                </a:solidFill>
              </a:rPr>
            </a:br>
            <a:r>
              <a:rPr lang="cs-CZ" sz="2800" dirty="0">
                <a:solidFill>
                  <a:schemeClr val="bg1"/>
                </a:solidFill>
              </a:rPr>
              <a:t>  (5 – 10 kg)</a:t>
            </a:r>
          </a:p>
          <a:p>
            <a:pPr>
              <a:buFont typeface="Arial" pitchFamily="34" charset="0"/>
              <a:buChar char="•"/>
            </a:pPr>
            <a:endParaRPr lang="cs-CZ" sz="2800" dirty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800" dirty="0">
                <a:solidFill>
                  <a:schemeClr val="bg1"/>
                </a:solidFill>
              </a:rPr>
              <a:t> Čistota</a:t>
            </a:r>
            <a:br>
              <a:rPr lang="cs-CZ" sz="2800" dirty="0">
                <a:solidFill>
                  <a:schemeClr val="bg1"/>
                </a:solidFill>
              </a:rPr>
            </a:br>
            <a:r>
              <a:rPr lang="cs-CZ" sz="1600" b="1" u="sng" dirty="0">
                <a:solidFill>
                  <a:schemeClr val="bg1"/>
                </a:solidFill>
              </a:rPr>
              <a:t>Plechovky musejí být čisté </a:t>
            </a:r>
            <a:r>
              <a:rPr lang="cs-CZ" sz="1600" b="1" dirty="0">
                <a:solidFill>
                  <a:schemeClr val="bg1"/>
                </a:solidFill>
              </a:rPr>
              <a:t>– </a:t>
            </a:r>
            <a:r>
              <a:rPr lang="cs-CZ" sz="1600" dirty="0">
                <a:solidFill>
                  <a:schemeClr val="bg1"/>
                </a:solidFill>
              </a:rPr>
              <a:t>čistými plechovkami nemyslíme </a:t>
            </a:r>
            <a:r>
              <a:rPr lang="cs-CZ" sz="1600" dirty="0" err="1">
                <a:solidFill>
                  <a:schemeClr val="bg1"/>
                </a:solidFill>
              </a:rPr>
              <a:t>jarovou</a:t>
            </a:r>
            <a:r>
              <a:rPr lang="cs-CZ" sz="1600" dirty="0">
                <a:solidFill>
                  <a:schemeClr val="bg1"/>
                </a:solidFill>
              </a:rPr>
              <a:t> vodou vymyté, stačí, když budou důkladně vyškrabány</a:t>
            </a:r>
            <a:r>
              <a:rPr lang="cs-CZ" sz="1600" b="1" dirty="0">
                <a:solidFill>
                  <a:schemeClr val="bg1"/>
                </a:solidFill>
              </a:rPr>
              <a:t>. </a:t>
            </a:r>
            <a:r>
              <a:rPr lang="cs-CZ" sz="1600" b="1" u="sng" dirty="0">
                <a:solidFill>
                  <a:schemeClr val="bg1"/>
                </a:solidFill>
              </a:rPr>
              <a:t>Plechovky nesmějí být znečištěné nebezpečnými látkami!</a:t>
            </a:r>
            <a:endParaRPr lang="cs-CZ" sz="1600" u="sng" dirty="0">
              <a:solidFill>
                <a:schemeClr val="bg1"/>
              </a:solidFill>
            </a:endParaRPr>
          </a:p>
        </p:txBody>
      </p:sp>
      <p:pic>
        <p:nvPicPr>
          <p:cNvPr id="12" name="Obrázek 10" descr="P102006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82" b="12508"/>
          <a:stretch>
            <a:fillRect/>
          </a:stretch>
        </p:blipFill>
        <p:spPr bwMode="auto">
          <a:xfrm>
            <a:off x="5004048" y="2301197"/>
            <a:ext cx="3298081" cy="4108136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43368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pSp>
        <p:nvGrpSpPr>
          <p:cNvPr id="5" name="Skupina 4"/>
          <p:cNvGrpSpPr/>
          <p:nvPr/>
        </p:nvGrpSpPr>
        <p:grpSpPr>
          <a:xfrm>
            <a:off x="395536" y="1055211"/>
            <a:ext cx="8064896" cy="5038085"/>
            <a:chOff x="98105" y="72016"/>
            <a:chExt cx="7549874" cy="3188231"/>
          </a:xfr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</p:grpSpPr>
        <p:sp>
          <p:nvSpPr>
            <p:cNvPr id="6" name="Zaoblený obdélník 5"/>
            <p:cNvSpPr/>
            <p:nvPr/>
          </p:nvSpPr>
          <p:spPr>
            <a:xfrm>
              <a:off x="98105" y="72016"/>
              <a:ext cx="7549874" cy="3188231"/>
            </a:xfrm>
            <a:prstGeom prst="roundRect">
              <a:avLst>
                <a:gd name="adj" fmla="val 10000"/>
              </a:avLst>
            </a:prstGeom>
            <a:gradFill rotWithShape="0"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Zaoblený obdélník 4"/>
            <p:cNvSpPr/>
            <p:nvPr/>
          </p:nvSpPr>
          <p:spPr>
            <a:xfrm>
              <a:off x="98105" y="72016"/>
              <a:ext cx="7549874" cy="212548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7584" tIns="227584" rIns="227584" bIns="121920" numCol="1" spcCol="1270" anchor="t" anchorCtr="0">
              <a:noAutofit/>
            </a:bodyPr>
            <a:lstStyle/>
            <a:p>
              <a:pPr lvl="0" algn="ctr" defTabSz="1422400">
                <a:spcBef>
                  <a:spcPct val="0"/>
                </a:spcBef>
                <a:spcAft>
                  <a:spcPct val="35000"/>
                </a:spcAft>
              </a:pPr>
              <a:r>
                <a:rPr lang="cs-CZ" sz="3600" dirty="0"/>
                <a:t>   Podmínky pro udělení bodů       DROBNÉ ELEKTRO ZAŘÍZENÍ</a:t>
              </a: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779672" y="2420888"/>
            <a:ext cx="7992888" cy="4256272"/>
            <a:chOff x="3686627" y="59213"/>
            <a:chExt cx="7200800" cy="1753285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9" name="Zaoblený obdélník 8"/>
            <p:cNvSpPr/>
            <p:nvPr/>
          </p:nvSpPr>
          <p:spPr>
            <a:xfrm>
              <a:off x="3686627" y="59213"/>
              <a:ext cx="7200800" cy="1753285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accent3">
                    <a:lumMod val="75000"/>
                  </a:schemeClr>
                </a:gs>
                <a:gs pos="80000">
                  <a:schemeClr val="accent3">
                    <a:hueOff val="0"/>
                    <a:satOff val="0"/>
                    <a:lumOff val="0"/>
                    <a:alphaOff val="0"/>
                    <a:shade val="93000"/>
                    <a:satMod val="130000"/>
                  </a:schemeClr>
                </a:gs>
                <a:gs pos="100000">
                  <a:schemeClr val="accent3">
                    <a:hueOff val="0"/>
                    <a:satOff val="0"/>
                    <a:lumOff val="0"/>
                    <a:alphaOff val="0"/>
                    <a:shade val="94000"/>
                    <a:satMod val="135000"/>
                  </a:schemeClr>
                </a:gs>
              </a:gsLst>
            </a:gradFill>
            <a:sp3d prstMaterial="plastic"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Zaoblený obdélník 4"/>
            <p:cNvSpPr/>
            <p:nvPr/>
          </p:nvSpPr>
          <p:spPr>
            <a:xfrm>
              <a:off x="3974659" y="210358"/>
              <a:ext cx="6696743" cy="151019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marL="457200" lvl="0" indent="-457200">
                <a:buFont typeface="Arial" panose="020B0604020202020204" pitchFamily="34" charset="0"/>
                <a:buChar char="•"/>
              </a:pPr>
              <a:endParaRPr lang="cs-CZ" sz="2800" dirty="0">
                <a:solidFill>
                  <a:schemeClr val="bg1"/>
                </a:solidFill>
              </a:endParaRPr>
            </a:p>
          </p:txBody>
        </p:sp>
      </p:grpSp>
      <p:sp>
        <p:nvSpPr>
          <p:cNvPr id="11" name="TextovéPole 10"/>
          <p:cNvSpPr txBox="1"/>
          <p:nvPr/>
        </p:nvSpPr>
        <p:spPr>
          <a:xfrm>
            <a:off x="1063991" y="2635723"/>
            <a:ext cx="3522295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>
                <a:solidFill>
                  <a:schemeClr val="bg1"/>
                </a:solidFill>
              </a:rPr>
              <a:t> Drobným elektrozařízením </a:t>
            </a:r>
            <a:br>
              <a:rPr lang="cs-CZ" sz="2800" dirty="0">
                <a:solidFill>
                  <a:schemeClr val="bg1"/>
                </a:solidFill>
              </a:rPr>
            </a:br>
            <a:r>
              <a:rPr lang="cs-CZ" sz="2800" dirty="0">
                <a:solidFill>
                  <a:schemeClr val="bg1"/>
                </a:solidFill>
              </a:rPr>
              <a:t>je myšleno elektrozařízení, které se dá bez problémů vzít jednou rukou.</a:t>
            </a:r>
          </a:p>
          <a:p>
            <a:endParaRPr lang="cs-CZ" sz="1400" dirty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2800" dirty="0">
                <a:solidFill>
                  <a:schemeClr val="bg1"/>
                </a:solidFill>
              </a:rPr>
              <a:t> Musí být </a:t>
            </a:r>
            <a:br>
              <a:rPr lang="cs-CZ" sz="2800" dirty="0">
                <a:solidFill>
                  <a:schemeClr val="bg1"/>
                </a:solidFill>
              </a:rPr>
            </a:br>
            <a:r>
              <a:rPr lang="cs-CZ" sz="2800" dirty="0">
                <a:solidFill>
                  <a:schemeClr val="bg1"/>
                </a:solidFill>
              </a:rPr>
              <a:t>	kompletní</a:t>
            </a:r>
          </a:p>
        </p:txBody>
      </p:sp>
      <p:pic>
        <p:nvPicPr>
          <p:cNvPr id="14" name="Obrázek 13" descr="P10200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2" r="18510"/>
          <a:stretch>
            <a:fillRect/>
          </a:stretch>
        </p:blipFill>
        <p:spPr bwMode="auto">
          <a:xfrm>
            <a:off x="4586287" y="2734572"/>
            <a:ext cx="3904218" cy="3574748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694611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pSp>
        <p:nvGrpSpPr>
          <p:cNvPr id="5" name="Skupina 4"/>
          <p:cNvGrpSpPr/>
          <p:nvPr/>
        </p:nvGrpSpPr>
        <p:grpSpPr>
          <a:xfrm>
            <a:off x="395536" y="1055211"/>
            <a:ext cx="8064896" cy="5038085"/>
            <a:chOff x="98105" y="72016"/>
            <a:chExt cx="7549874" cy="3188231"/>
          </a:xfr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</p:grpSpPr>
        <p:sp>
          <p:nvSpPr>
            <p:cNvPr id="6" name="Zaoblený obdélník 5"/>
            <p:cNvSpPr/>
            <p:nvPr/>
          </p:nvSpPr>
          <p:spPr>
            <a:xfrm>
              <a:off x="98105" y="72016"/>
              <a:ext cx="7549874" cy="3188231"/>
            </a:xfrm>
            <a:prstGeom prst="roundRect">
              <a:avLst>
                <a:gd name="adj" fmla="val 10000"/>
              </a:avLst>
            </a:prstGeom>
            <a:gradFill rotWithShape="0"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Zaoblený obdélník 4"/>
            <p:cNvSpPr/>
            <p:nvPr/>
          </p:nvSpPr>
          <p:spPr>
            <a:xfrm>
              <a:off x="98105" y="72016"/>
              <a:ext cx="7549874" cy="212548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7584" tIns="227584" rIns="227584" bIns="121920" numCol="1" spcCol="1270" anchor="t" anchorCtr="0">
              <a:noAutofit/>
            </a:bodyPr>
            <a:lstStyle/>
            <a:p>
              <a:pPr lvl="0" algn="ctr" defTabSz="1422400">
                <a:spcBef>
                  <a:spcPct val="0"/>
                </a:spcBef>
                <a:spcAft>
                  <a:spcPct val="35000"/>
                </a:spcAft>
              </a:pPr>
              <a:r>
                <a:rPr lang="cs-CZ" sz="3600" dirty="0"/>
                <a:t>   Podmínky pro udělení bodů        </a:t>
              </a:r>
              <a:br>
                <a:rPr lang="cs-CZ" sz="3600" dirty="0"/>
              </a:br>
              <a:r>
                <a:rPr lang="cs-CZ" sz="3600" dirty="0"/>
                <a:t>JEDLÝ OLEJ A TUK</a:t>
              </a: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779672" y="2420888"/>
            <a:ext cx="7992888" cy="4256272"/>
            <a:chOff x="3686627" y="59213"/>
            <a:chExt cx="7200800" cy="1753285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9" name="Zaoblený obdélník 8"/>
            <p:cNvSpPr/>
            <p:nvPr/>
          </p:nvSpPr>
          <p:spPr>
            <a:xfrm>
              <a:off x="3686627" y="59213"/>
              <a:ext cx="7200800" cy="1753285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accent3">
                    <a:lumMod val="75000"/>
                  </a:schemeClr>
                </a:gs>
                <a:gs pos="80000">
                  <a:schemeClr val="accent3">
                    <a:hueOff val="0"/>
                    <a:satOff val="0"/>
                    <a:lumOff val="0"/>
                    <a:alphaOff val="0"/>
                    <a:shade val="93000"/>
                    <a:satMod val="130000"/>
                  </a:schemeClr>
                </a:gs>
                <a:gs pos="100000">
                  <a:schemeClr val="accent3">
                    <a:hueOff val="0"/>
                    <a:satOff val="0"/>
                    <a:lumOff val="0"/>
                    <a:alphaOff val="0"/>
                    <a:shade val="94000"/>
                    <a:satMod val="135000"/>
                  </a:schemeClr>
                </a:gs>
              </a:gsLst>
            </a:gradFill>
            <a:sp3d prstMaterial="plastic"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Zaoblený obdélník 4"/>
            <p:cNvSpPr/>
            <p:nvPr/>
          </p:nvSpPr>
          <p:spPr>
            <a:xfrm>
              <a:off x="3974659" y="210358"/>
              <a:ext cx="6696743" cy="151019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marL="457200" lvl="0" indent="-457200">
                <a:buFont typeface="Arial" panose="020B0604020202020204" pitchFamily="34" charset="0"/>
                <a:buChar char="•"/>
              </a:pPr>
              <a:endParaRPr lang="cs-CZ" sz="2800" dirty="0">
                <a:solidFill>
                  <a:schemeClr val="bg1"/>
                </a:solidFill>
              </a:endParaRPr>
            </a:p>
          </p:txBody>
        </p:sp>
      </p:grpSp>
      <p:sp>
        <p:nvSpPr>
          <p:cNvPr id="11" name="TextovéPole 10"/>
          <p:cNvSpPr txBox="1"/>
          <p:nvPr/>
        </p:nvSpPr>
        <p:spPr>
          <a:xfrm>
            <a:off x="1043608" y="2635723"/>
            <a:ext cx="410445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600" dirty="0">
                <a:solidFill>
                  <a:schemeClr val="bg1"/>
                </a:solidFill>
              </a:rPr>
              <a:t> Čárový kód</a:t>
            </a:r>
          </a:p>
          <a:p>
            <a:endParaRPr lang="cs-CZ" sz="3600" dirty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3600" dirty="0">
                <a:solidFill>
                  <a:schemeClr val="bg1"/>
                </a:solidFill>
              </a:rPr>
              <a:t> Minimální </a:t>
            </a:r>
            <a:br>
              <a:rPr lang="cs-CZ" sz="3600" dirty="0">
                <a:solidFill>
                  <a:schemeClr val="bg1"/>
                </a:solidFill>
              </a:rPr>
            </a:br>
            <a:r>
              <a:rPr lang="cs-CZ" sz="3600" dirty="0">
                <a:solidFill>
                  <a:schemeClr val="bg1"/>
                </a:solidFill>
              </a:rPr>
              <a:t>	objem 2 litry</a:t>
            </a:r>
          </a:p>
          <a:p>
            <a:endParaRPr lang="cs-CZ" sz="3600" dirty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3600" dirty="0">
                <a:solidFill>
                  <a:schemeClr val="bg1"/>
                </a:solidFill>
              </a:rPr>
              <a:t> PET lahev musí být 	dobře uzavřena</a:t>
            </a:r>
          </a:p>
        </p:txBody>
      </p:sp>
      <p:pic>
        <p:nvPicPr>
          <p:cNvPr id="12" name="Obrázek 12" descr="P102004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725242"/>
            <a:ext cx="2520280" cy="369998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45692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273754" y="980727"/>
            <a:ext cx="8618725" cy="4608513"/>
            <a:chOff x="-108207" y="225941"/>
            <a:chExt cx="7493000" cy="3195706"/>
          </a:xfrm>
        </p:grpSpPr>
        <p:sp>
          <p:nvSpPr>
            <p:cNvPr id="16" name="Zaoblený obdélník 15"/>
            <p:cNvSpPr/>
            <p:nvPr/>
          </p:nvSpPr>
          <p:spPr>
            <a:xfrm>
              <a:off x="-108206" y="273865"/>
              <a:ext cx="6992696" cy="3147782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Zaoblený obdélník 4"/>
            <p:cNvSpPr/>
            <p:nvPr/>
          </p:nvSpPr>
          <p:spPr>
            <a:xfrm>
              <a:off x="-108207" y="225941"/>
              <a:ext cx="7493000" cy="200757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4048" tIns="384048" rIns="384048" bIns="205740" numCol="1" spcCol="1270" anchor="t" anchorCtr="0">
              <a:noAutofit/>
            </a:bodyPr>
            <a:lstStyle/>
            <a:p>
              <a:pPr lvl="0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4000" dirty="0">
                  <a:latin typeface="Calibri" pitchFamily="34" charset="0"/>
                </a:rPr>
                <a:t>Body za efektivní využívání nádob/pytlů</a:t>
              </a:r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929836" y="2636912"/>
            <a:ext cx="8034652" cy="4032447"/>
            <a:chOff x="3710830" y="-14964"/>
            <a:chExt cx="7200800" cy="1753285"/>
          </a:xfrm>
        </p:grpSpPr>
        <p:sp>
          <p:nvSpPr>
            <p:cNvPr id="19" name="Zaoblený obdélník 18"/>
            <p:cNvSpPr/>
            <p:nvPr/>
          </p:nvSpPr>
          <p:spPr>
            <a:xfrm>
              <a:off x="3710830" y="-14964"/>
              <a:ext cx="7200800" cy="1753285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Zaoblený obdélník 4"/>
            <p:cNvSpPr/>
            <p:nvPr/>
          </p:nvSpPr>
          <p:spPr>
            <a:xfrm>
              <a:off x="3974659" y="-3018"/>
              <a:ext cx="6696743" cy="16510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marL="571500" indent="-571500">
                <a:spcBef>
                  <a:spcPct val="20000"/>
                </a:spcBef>
                <a:buFont typeface="Arial" panose="020B0604020202020204" pitchFamily="34" charset="0"/>
                <a:buChar char="•"/>
              </a:pPr>
              <a:r>
                <a:rPr lang="cs-CZ" sz="3600" dirty="0">
                  <a:latin typeface="Calibri" pitchFamily="34" charset="0"/>
                </a:rPr>
                <a:t>Udělovány za tříděné odpady, </a:t>
              </a:r>
              <a:br>
                <a:rPr lang="cs-CZ" sz="3600" dirty="0">
                  <a:latin typeface="Calibri" pitchFamily="34" charset="0"/>
                </a:rPr>
              </a:br>
              <a:r>
                <a:rPr lang="cs-CZ" sz="3600" dirty="0">
                  <a:latin typeface="Calibri" pitchFamily="34" charset="0"/>
                </a:rPr>
                <a:t>jejichž vážení není účelné nebo technicky možné </a:t>
              </a:r>
              <a:br>
                <a:rPr lang="cs-CZ" sz="3600" dirty="0">
                  <a:latin typeface="Calibri" pitchFamily="34" charset="0"/>
                </a:rPr>
              </a:br>
              <a:r>
                <a:rPr lang="cs-CZ" sz="3600" dirty="0">
                  <a:latin typeface="Calibri" pitchFamily="34" charset="0"/>
                </a:rPr>
                <a:t>(např. sklo, textil, biologicky rozložitelný odpad)</a:t>
              </a:r>
            </a:p>
          </p:txBody>
        </p:sp>
      </p:grpSp>
      <p:sp>
        <p:nvSpPr>
          <p:cNvPr id="13" name="Ovál 12"/>
          <p:cNvSpPr/>
          <p:nvPr/>
        </p:nvSpPr>
        <p:spPr>
          <a:xfrm>
            <a:off x="7092280" y="1301552"/>
            <a:ext cx="936104" cy="936104"/>
          </a:xfrm>
          <a:prstGeom prst="ellipse">
            <a:avLst/>
          </a:prstGeom>
          <a:blipFill>
            <a:blip r:embed="rId3"/>
            <a:srcRect/>
            <a:stretch>
              <a:fillRect l="-6000" r="-6000"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3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402752172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 rot="16200000">
            <a:off x="4949788" y="-2853444"/>
            <a:ext cx="864096" cy="7524328"/>
          </a:xfrm>
          <a:prstGeom prst="roundRect">
            <a:avLst/>
          </a:prstGeom>
          <a:solidFill>
            <a:srgbClr val="FF0000">
              <a:alpha val="19000"/>
            </a:srgbClr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2" descr="C:\Users\Radek\Desktop\Prezentace\Propagace ISNO\Popelnice PAP bez pozadí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735260"/>
            <a:ext cx="1428545" cy="2087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adek\Desktop\Prezentace\Propagace ISNO\Popelnice PL bez pozadí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796960"/>
            <a:ext cx="1457270" cy="2052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Radek\Desktop\Prezentace\Propagace ISNO\Popelnice SKO bez pozadí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72816"/>
            <a:ext cx="1368152" cy="2057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Radek\Desktop\Prezentace\Propagace ISNO\Popelnice PL bez pozadí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5414" y="1844824"/>
            <a:ext cx="1457270" cy="2052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9141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 rot="16200000">
            <a:off x="4949788" y="-2853444"/>
            <a:ext cx="864096" cy="7524328"/>
          </a:xfrm>
          <a:prstGeom prst="roundRect">
            <a:avLst/>
          </a:prstGeom>
          <a:solidFill>
            <a:srgbClr val="FF0000">
              <a:alpha val="19000"/>
            </a:srgbClr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2" descr="C:\Users\Radek\Desktop\Prezentace\Propagace ISNO\Popelnice PAP bez pozadí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735260"/>
            <a:ext cx="1428545" cy="2087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Radek\Desktop\Prezentace\Propagace ISNO\Popelnice PL bez pozadí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796960"/>
            <a:ext cx="1457270" cy="2052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Radek\Desktop\Prezentace\Propagace ISNO\Popelnice SKO bez pozadí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72816"/>
            <a:ext cx="1368152" cy="2057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Radek\Desktop\Prezentace\Propagace ISNO\Popelnice PL bez pozadí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5414" y="1844824"/>
            <a:ext cx="1457270" cy="2052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2652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787706" y="1457400"/>
            <a:ext cx="831965" cy="5400600"/>
          </a:xfrm>
          <a:prstGeom prst="roundRect">
            <a:avLst/>
          </a:prstGeom>
          <a:solidFill>
            <a:srgbClr val="FF0000">
              <a:alpha val="19000"/>
            </a:srgbClr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3720" y="2780928"/>
            <a:ext cx="1292678" cy="1944216"/>
          </a:xfrm>
          <a:prstGeom prst="rect">
            <a:avLst/>
          </a:prstGeom>
        </p:spPr>
      </p:pic>
      <p:sp>
        <p:nvSpPr>
          <p:cNvPr id="11" name="Minus 2"/>
          <p:cNvSpPr/>
          <p:nvPr/>
        </p:nvSpPr>
        <p:spPr>
          <a:xfrm rot="17093256">
            <a:off x="6187805" y="3620366"/>
            <a:ext cx="2520950" cy="379413"/>
          </a:xfrm>
          <a:prstGeom prst="mathMinus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5067" y="2780928"/>
            <a:ext cx="998612" cy="212470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398" y="2808328"/>
            <a:ext cx="1292678" cy="194421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076" y="2859699"/>
            <a:ext cx="1292678" cy="194421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754" y="2887285"/>
            <a:ext cx="1292678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06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"/>
          <p:cNvSpPr txBox="1">
            <a:spLocks/>
          </p:cNvSpPr>
          <p:nvPr/>
        </p:nvSpPr>
        <p:spPr bwMode="auto">
          <a:xfrm>
            <a:off x="683568" y="2173539"/>
            <a:ext cx="8460432" cy="413404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 </a:t>
            </a:r>
          </a:p>
        </p:txBody>
      </p:sp>
      <p:sp>
        <p:nvSpPr>
          <p:cNvPr id="13" name="Nadpis 1"/>
          <p:cNvSpPr txBox="1">
            <a:spLocks/>
          </p:cNvSpPr>
          <p:nvPr/>
        </p:nvSpPr>
        <p:spPr bwMode="auto">
          <a:xfrm>
            <a:off x="7452320" y="2092209"/>
            <a:ext cx="524306" cy="576064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 </a:t>
            </a:r>
          </a:p>
        </p:txBody>
      </p:sp>
      <p:pic>
        <p:nvPicPr>
          <p:cNvPr id="14" name="Picture 5" descr="C:\Users\Radek\Desktop\Prezentace\Propagace ISNO\Popelnice SKO bez pozadí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3180695"/>
            <a:ext cx="1149047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C:\Users\Radek\Desktop\Prezentace\Propagace ISNO\Popelnice SKO bez pozadí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079" y="3183698"/>
            <a:ext cx="1149047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" descr="C:\Users\Radek\Desktop\Prezentace\Propagace ISNO\Popelnice SKO bez pozadí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6052" y="3156549"/>
            <a:ext cx="1149047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" descr="C:\Users\Radek\Desktop\Prezentace\Propagace ISNO\Popelnice SKO bez pozadí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0983" y="3200218"/>
            <a:ext cx="1149047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Radek\Desktop\Prezentace\Propagace ISNO\Popelnice PAP bez pozadí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719" y="3175379"/>
            <a:ext cx="1199769" cy="1753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Radek\Desktop\Prezentace\Propagace ISNO\Popelnice PL bez pozadí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1205" y="3204839"/>
            <a:ext cx="1223894" cy="1723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Radek\Desktop\Prezentace\Propagace ISNO\Popelnice PL bez pozadí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229022"/>
            <a:ext cx="1223894" cy="1723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Zaoblený obdélník 18"/>
          <p:cNvSpPr/>
          <p:nvPr/>
        </p:nvSpPr>
        <p:spPr>
          <a:xfrm rot="16200000">
            <a:off x="4949788" y="-2853444"/>
            <a:ext cx="864096" cy="7524328"/>
          </a:xfrm>
          <a:prstGeom prst="roundRect">
            <a:avLst/>
          </a:prstGeom>
          <a:solidFill>
            <a:srgbClr val="FF0000">
              <a:alpha val="19000"/>
            </a:srgbClr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3830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5" descr="C:\Users\Radek\Desktop\Prezentace\Propagace ISNO\Popelnice SKO bez pozadí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3180695"/>
            <a:ext cx="1149047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5" descr="C:\Users\Radek\Desktop\Prezentace\Propagace ISNO\Popelnice SKO bez pozadí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079" y="3183698"/>
            <a:ext cx="1149047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5" descr="C:\Users\Radek\Desktop\Prezentace\Propagace ISNO\Popelnice SKO bez pozadí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6052" y="3156549"/>
            <a:ext cx="1149047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5" descr="C:\Users\Radek\Desktop\Prezentace\Propagace ISNO\Popelnice SKO bez pozadí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0983" y="3200218"/>
            <a:ext cx="1149047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C:\Users\Radek\Desktop\Prezentace\Propagace ISNO\Popelnice PAP bez pozadí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719" y="3175379"/>
            <a:ext cx="1199769" cy="1753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" descr="C:\Users\Radek\Desktop\Prezentace\Propagace ISNO\Popelnice PL bez pozadí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1205" y="3204839"/>
            <a:ext cx="1223894" cy="1723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" descr="C:\Users\Radek\Desktop\Prezentace\Propagace ISNO\Popelnice PL bez pozadí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229022"/>
            <a:ext cx="1223894" cy="1723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Nadpis 1"/>
          <p:cNvSpPr txBox="1">
            <a:spLocks/>
          </p:cNvSpPr>
          <p:nvPr/>
        </p:nvSpPr>
        <p:spPr bwMode="auto">
          <a:xfrm>
            <a:off x="683568" y="2173539"/>
            <a:ext cx="8460432" cy="413404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 </a:t>
            </a:r>
          </a:p>
        </p:txBody>
      </p:sp>
      <p:sp>
        <p:nvSpPr>
          <p:cNvPr id="12" name="Nadpis 1"/>
          <p:cNvSpPr txBox="1">
            <a:spLocks/>
          </p:cNvSpPr>
          <p:nvPr/>
        </p:nvSpPr>
        <p:spPr bwMode="auto">
          <a:xfrm>
            <a:off x="5506144" y="2092209"/>
            <a:ext cx="524306" cy="576064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31776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"/>
          <p:cNvSpPr txBox="1">
            <a:spLocks/>
          </p:cNvSpPr>
          <p:nvPr/>
        </p:nvSpPr>
        <p:spPr bwMode="auto">
          <a:xfrm>
            <a:off x="3563888" y="2084495"/>
            <a:ext cx="504056" cy="576064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 </a:t>
            </a:r>
          </a:p>
        </p:txBody>
      </p:sp>
      <p:pic>
        <p:nvPicPr>
          <p:cNvPr id="20" name="Picture 5" descr="C:\Users\Radek\Desktop\Prezentace\Propagace ISNO\Popelnice SKO bez pozadí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3180695"/>
            <a:ext cx="1149047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 descr="C:\Users\Radek\Desktop\Prezentace\Propagace ISNO\Popelnice SKO bez pozadí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079" y="3183698"/>
            <a:ext cx="1149047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" descr="C:\Users\Radek\Desktop\Prezentace\Propagace ISNO\Popelnice SKO bez pozadí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6052" y="3156549"/>
            <a:ext cx="1149047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5" descr="C:\Users\Radek\Desktop\Prezentace\Propagace ISNO\Popelnice SKO bez pozadí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0983" y="3200218"/>
            <a:ext cx="1149047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" descr="C:\Users\Radek\Desktop\Prezentace\Propagace ISNO\Popelnice PL bez pozadí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1205" y="3204839"/>
            <a:ext cx="1223894" cy="1723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3" descr="C:\Users\Radek\Desktop\Prezentace\Propagace ISNO\Popelnice PL bez pozadí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229022"/>
            <a:ext cx="1223894" cy="1723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Nadpis 1"/>
          <p:cNvSpPr txBox="1">
            <a:spLocks/>
          </p:cNvSpPr>
          <p:nvPr/>
        </p:nvSpPr>
        <p:spPr bwMode="auto">
          <a:xfrm>
            <a:off x="683568" y="2169682"/>
            <a:ext cx="8460432" cy="413404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68287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Nadpis 1"/>
          <p:cNvSpPr txBox="1">
            <a:spLocks/>
          </p:cNvSpPr>
          <p:nvPr/>
        </p:nvSpPr>
        <p:spPr bwMode="auto">
          <a:xfrm rot="16200000">
            <a:off x="4513684" y="3386829"/>
            <a:ext cx="6381328" cy="504056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 </a:t>
            </a:r>
          </a:p>
        </p:txBody>
      </p:sp>
      <p:sp>
        <p:nvSpPr>
          <p:cNvPr id="19" name="Nadpis 1"/>
          <p:cNvSpPr txBox="1">
            <a:spLocks/>
          </p:cNvSpPr>
          <p:nvPr/>
        </p:nvSpPr>
        <p:spPr bwMode="auto">
          <a:xfrm>
            <a:off x="7388460" y="2143671"/>
            <a:ext cx="648072" cy="366916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 </a:t>
            </a:r>
          </a:p>
        </p:txBody>
      </p:sp>
      <p:pic>
        <p:nvPicPr>
          <p:cNvPr id="9" name="Picture 5" descr="C:\Users\Radek\Desktop\Prezentace\Propagace ISNO\Popelnice SKO bez pozadí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506" y="1922148"/>
            <a:ext cx="1005030" cy="1511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Radek\Desktop\Prezentace\Propagace ISNO\Popelnice PAP bez pozadí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3" y="1916832"/>
            <a:ext cx="1049395" cy="153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Radek\Desktop\Prezentace\Propagace ISNO\Popelnice PL bez pozadí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373" y="1946292"/>
            <a:ext cx="1070496" cy="1507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Radek\Desktop\Prezentace\Propagace ISNO\Popelnice PL bez pozadí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304" y="1970475"/>
            <a:ext cx="1070496" cy="1507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aoblený obdélník 7"/>
          <p:cNvSpPr/>
          <p:nvPr/>
        </p:nvSpPr>
        <p:spPr>
          <a:xfrm>
            <a:off x="755576" y="1457400"/>
            <a:ext cx="864096" cy="5400600"/>
          </a:xfrm>
          <a:prstGeom prst="roundRect">
            <a:avLst/>
          </a:prstGeom>
          <a:solidFill>
            <a:srgbClr val="FF0000">
              <a:alpha val="19000"/>
            </a:srgbClr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582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Nadpis 1"/>
          <p:cNvSpPr txBox="1">
            <a:spLocks/>
          </p:cNvSpPr>
          <p:nvPr/>
        </p:nvSpPr>
        <p:spPr bwMode="auto">
          <a:xfrm rot="16200000">
            <a:off x="4513684" y="3415308"/>
            <a:ext cx="6381328" cy="504056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 </a:t>
            </a:r>
          </a:p>
        </p:txBody>
      </p:sp>
      <p:sp>
        <p:nvSpPr>
          <p:cNvPr id="19" name="Nadpis 1"/>
          <p:cNvSpPr txBox="1">
            <a:spLocks/>
          </p:cNvSpPr>
          <p:nvPr/>
        </p:nvSpPr>
        <p:spPr bwMode="auto">
          <a:xfrm>
            <a:off x="7380312" y="3827152"/>
            <a:ext cx="648072" cy="366916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 </a:t>
            </a:r>
          </a:p>
        </p:txBody>
      </p:sp>
      <p:pic>
        <p:nvPicPr>
          <p:cNvPr id="13" name="Picture 5" descr="C:\Users\Radek\Desktop\Prezentace\Propagace ISNO\Popelnice SKO bez pozadí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506" y="1922148"/>
            <a:ext cx="1005030" cy="1511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Radek\Desktop\Prezentace\Propagace ISNO\Popelnice PAP bez pozadí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3" y="1916832"/>
            <a:ext cx="1049395" cy="153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Radek\Desktop\Prezentace\Propagace ISNO\Popelnice PL bez pozadí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373" y="1946292"/>
            <a:ext cx="1070496" cy="1507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Radek\Desktop\Prezentace\Propagace ISNO\Popelnice PL bez pozadí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304" y="1970475"/>
            <a:ext cx="1070496" cy="1507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" descr="C:\Users\Radek\Desktop\Prezentace\Propagace ISNO\Popelnice SKO bez pozadí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070" y="3432728"/>
            <a:ext cx="1005030" cy="1511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C:\Users\Radek\Desktop\Prezentace\Propagace ISNO\Popelnice PAP bez pozadí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8427" y="3427412"/>
            <a:ext cx="1049395" cy="153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3" descr="C:\Users\Radek\Desktop\Prezentace\Propagace ISNO\Popelnice PL bez pozadí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0937" y="3456872"/>
            <a:ext cx="1070496" cy="1507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 descr="C:\Users\Radek\Desktop\Prezentace\Propagace ISNO\Popelnice PL bez pozadí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5868" y="3481055"/>
            <a:ext cx="1070496" cy="1507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378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Nadpis 1"/>
          <p:cNvSpPr txBox="1">
            <a:spLocks/>
          </p:cNvSpPr>
          <p:nvPr/>
        </p:nvSpPr>
        <p:spPr bwMode="auto">
          <a:xfrm rot="16200000">
            <a:off x="4513684" y="3415308"/>
            <a:ext cx="6381328" cy="504056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 </a:t>
            </a:r>
          </a:p>
        </p:txBody>
      </p:sp>
      <p:sp>
        <p:nvSpPr>
          <p:cNvPr id="22" name="Nadpis 1"/>
          <p:cNvSpPr txBox="1">
            <a:spLocks/>
          </p:cNvSpPr>
          <p:nvPr/>
        </p:nvSpPr>
        <p:spPr bwMode="auto">
          <a:xfrm>
            <a:off x="7380312" y="5623856"/>
            <a:ext cx="648072" cy="366916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 pitchFamily="34" charset="0"/>
              </a:rPr>
              <a:t> </a:t>
            </a:r>
          </a:p>
        </p:txBody>
      </p:sp>
      <p:pic>
        <p:nvPicPr>
          <p:cNvPr id="17" name="Picture 5" descr="C:\Users\Radek\Desktop\Prezentace\Propagace ISNO\Popelnice SKO bez pozadí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895929"/>
            <a:ext cx="1005030" cy="1511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Radek\Desktop\Prezentace\Propagace ISNO\Popelnice PAP bez pozadí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8077" y="1890613"/>
            <a:ext cx="1049395" cy="153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C:\Users\Radek\Desktop\Prezentace\Propagace ISNO\Popelnice PL bez pozadí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87" y="1920073"/>
            <a:ext cx="1070496" cy="1507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Radek\Desktop\Prezentace\Propagace ISNO\Popelnice PL bez pozadí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518" y="1944256"/>
            <a:ext cx="1070496" cy="1507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5" descr="C:\Users\Radek\Desktop\Prezentace\Propagace ISNO\Popelnice SKO bez pozadí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423926"/>
            <a:ext cx="1005030" cy="1511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C:\Users\Radek\Desktop\Prezentace\Propagace ISNO\Popelnice PAP bez pozadí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8077" y="3418610"/>
            <a:ext cx="1049395" cy="153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" descr="C:\Users\Radek\Desktop\Prezentace\Propagace ISNO\Popelnice PL bez pozadí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87" y="3448070"/>
            <a:ext cx="1070496" cy="1507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" descr="C:\Users\Radek\Desktop\Prezentace\Propagace ISNO\Popelnice PL bez pozadí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518" y="3472253"/>
            <a:ext cx="1070496" cy="1507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5" descr="C:\Users\Radek\Desktop\Prezentace\Propagace ISNO\Popelnice SKO bez pozadí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2440" y="5005215"/>
            <a:ext cx="1005030" cy="1511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C:\Users\Radek\Desktop\Prezentace\Propagace ISNO\Popelnice PAP bez pozadí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797" y="4999899"/>
            <a:ext cx="1049395" cy="153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3" descr="C:\Users\Radek\Desktop\Prezentace\Propagace ISNO\Popelnice PL bez pozadí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1307" y="5029359"/>
            <a:ext cx="1070496" cy="1507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3" descr="C:\Users\Radek\Desktop\Prezentace\Propagace ISNO\Popelnice PL bez pozadí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238" y="5053542"/>
            <a:ext cx="1070496" cy="1507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8117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273754" y="980727"/>
            <a:ext cx="8618725" cy="4608513"/>
            <a:chOff x="-108207" y="225941"/>
            <a:chExt cx="7493000" cy="3195706"/>
          </a:xfrm>
        </p:grpSpPr>
        <p:sp>
          <p:nvSpPr>
            <p:cNvPr id="16" name="Zaoblený obdélník 15"/>
            <p:cNvSpPr/>
            <p:nvPr/>
          </p:nvSpPr>
          <p:spPr>
            <a:xfrm>
              <a:off x="-108206" y="273865"/>
              <a:ext cx="6992696" cy="3147782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Zaoblený obdélník 4"/>
            <p:cNvSpPr/>
            <p:nvPr/>
          </p:nvSpPr>
          <p:spPr>
            <a:xfrm>
              <a:off x="-108207" y="225941"/>
              <a:ext cx="7493000" cy="200757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4048" tIns="384048" rIns="384048" bIns="205740" numCol="1" spcCol="1270" anchor="t" anchorCtr="0">
              <a:noAutofit/>
            </a:bodyPr>
            <a:lstStyle/>
            <a:p>
              <a:pPr lvl="0" algn="l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4400" dirty="0">
                  <a:latin typeface="Calibri" pitchFamily="34" charset="0"/>
                </a:rPr>
                <a:t>Body</a:t>
              </a:r>
              <a:r>
                <a:rPr lang="cs-CZ" sz="4400" kern="1200" dirty="0">
                  <a:latin typeface="Calibri" pitchFamily="34" charset="0"/>
                </a:rPr>
                <a:t> za snižování </a:t>
              </a:r>
              <a:br>
                <a:rPr lang="cs-CZ" sz="4400" kern="1200" dirty="0">
                  <a:latin typeface="Calibri" pitchFamily="34" charset="0"/>
                </a:rPr>
              </a:br>
              <a:r>
                <a:rPr lang="cs-CZ" sz="4400" kern="1200" dirty="0">
                  <a:latin typeface="Calibri" pitchFamily="34" charset="0"/>
                </a:rPr>
                <a:t>produkce odpadů (SPO)</a:t>
              </a:r>
              <a:endParaRPr lang="cs-CZ" sz="4400" kern="1200" dirty="0"/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929836" y="2648902"/>
            <a:ext cx="7962643" cy="3980002"/>
            <a:chOff x="3710830" y="-14964"/>
            <a:chExt cx="7200800" cy="1753285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9" name="Zaoblený obdélník 18"/>
            <p:cNvSpPr/>
            <p:nvPr/>
          </p:nvSpPr>
          <p:spPr>
            <a:xfrm>
              <a:off x="3710830" y="-14964"/>
              <a:ext cx="7200800" cy="1753285"/>
            </a:xfrm>
            <a:prstGeom prst="roundRect">
              <a:avLst>
                <a:gd name="adj" fmla="val 10000"/>
              </a:avLst>
            </a:prstGeom>
            <a:sp3d prstMaterial="plastic"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Zaoblený obdélník 4"/>
            <p:cNvSpPr/>
            <p:nvPr/>
          </p:nvSpPr>
          <p:spPr>
            <a:xfrm>
              <a:off x="3974659" y="-3018"/>
              <a:ext cx="6696743" cy="165107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marL="571500" indent="-571500">
                <a:spcBef>
                  <a:spcPct val="20000"/>
                </a:spcBef>
                <a:buFont typeface="Arial" panose="020B0604020202020204" pitchFamily="34" charset="0"/>
                <a:buChar char="•"/>
              </a:pPr>
              <a:r>
                <a:rPr lang="pl-PL" sz="4000" dirty="0">
                  <a:latin typeface="Calibri" pitchFamily="34" charset="0"/>
                </a:rPr>
                <a:t>Udělovány za snižování produkce odpadů</a:t>
              </a:r>
              <a:endParaRPr lang="cs-CZ" sz="4000" dirty="0">
                <a:latin typeface="Calibri" pitchFamily="34" charset="0"/>
              </a:endParaRPr>
            </a:p>
          </p:txBody>
        </p:sp>
      </p:grpSp>
      <p:sp>
        <p:nvSpPr>
          <p:cNvPr id="10" name="Ovál 9"/>
          <p:cNvSpPr/>
          <p:nvPr/>
        </p:nvSpPr>
        <p:spPr>
          <a:xfrm>
            <a:off x="7128308" y="1412776"/>
            <a:ext cx="1027584" cy="936104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accent3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305876539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aoblený obdélník 4"/>
          <p:cNvSpPr/>
          <p:nvPr/>
        </p:nvSpPr>
        <p:spPr>
          <a:xfrm>
            <a:off x="751159" y="1052736"/>
            <a:ext cx="7549874" cy="5018341"/>
          </a:xfrm>
          <a:prstGeom prst="roundRect">
            <a:avLst>
              <a:gd name="adj" fmla="val 10000"/>
            </a:avLst>
          </a:prstGeom>
          <a:gradFill rotWithShape="0">
            <a:gsLst>
              <a:gs pos="0">
                <a:schemeClr val="tx1">
                  <a:lumMod val="65000"/>
                  <a:lumOff val="35000"/>
                </a:schemeClr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6" name="Skupina 5"/>
          <p:cNvGrpSpPr/>
          <p:nvPr/>
        </p:nvGrpSpPr>
        <p:grpSpPr>
          <a:xfrm>
            <a:off x="1115616" y="1966620"/>
            <a:ext cx="7704856" cy="4774747"/>
            <a:chOff x="3686627" y="59213"/>
            <a:chExt cx="7200800" cy="1753285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7" name="Zaoblený obdélník 6"/>
            <p:cNvSpPr/>
            <p:nvPr/>
          </p:nvSpPr>
          <p:spPr>
            <a:xfrm>
              <a:off x="3686627" y="59213"/>
              <a:ext cx="7200800" cy="1753285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accent3">
                    <a:lumMod val="75000"/>
                  </a:schemeClr>
                </a:gs>
                <a:gs pos="80000">
                  <a:schemeClr val="accent3">
                    <a:hueOff val="0"/>
                    <a:satOff val="0"/>
                    <a:lumOff val="0"/>
                    <a:alphaOff val="0"/>
                    <a:shade val="93000"/>
                    <a:satMod val="130000"/>
                  </a:schemeClr>
                </a:gs>
                <a:gs pos="100000">
                  <a:schemeClr val="accent3">
                    <a:hueOff val="0"/>
                    <a:satOff val="0"/>
                    <a:lumOff val="0"/>
                    <a:alphaOff val="0"/>
                    <a:shade val="94000"/>
                    <a:satMod val="135000"/>
                  </a:schemeClr>
                </a:gs>
              </a:gsLst>
            </a:gradFill>
            <a:sp3d prstMaterial="plastic"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Zaoblený obdélník 4"/>
            <p:cNvSpPr/>
            <p:nvPr/>
          </p:nvSpPr>
          <p:spPr>
            <a:xfrm>
              <a:off x="3974659" y="210358"/>
              <a:ext cx="6696743" cy="151019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marL="457200" lvl="0" indent="-457200">
                <a:buFont typeface="Arial" panose="020B0604020202020204" pitchFamily="34" charset="0"/>
                <a:buChar char="•"/>
              </a:pPr>
              <a:endParaRPr lang="cs-CZ" sz="2800" dirty="0">
                <a:solidFill>
                  <a:schemeClr val="bg1"/>
                </a:solidFill>
              </a:endParaRPr>
            </a:p>
          </p:txBody>
        </p:sp>
      </p:grpSp>
      <p:sp>
        <p:nvSpPr>
          <p:cNvPr id="10" name="TextovéPole 9"/>
          <p:cNvSpPr txBox="1"/>
          <p:nvPr/>
        </p:nvSpPr>
        <p:spPr>
          <a:xfrm>
            <a:off x="1043608" y="1268760"/>
            <a:ext cx="7488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chemeClr val="bg1"/>
                </a:solidFill>
              </a:rPr>
              <a:t>  Způsoby snižování produkce odpadů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1547664" y="2145815"/>
            <a:ext cx="6984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bg1"/>
                </a:solidFill>
              </a:rPr>
              <a:t>Nekupujeme balené vody – máme málo PET lahví.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bg1"/>
                </a:solidFill>
              </a:rPr>
              <a:t>Netopíme tuhými palivy – nemáme popel.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bg1"/>
                </a:solidFill>
              </a:rPr>
              <a:t>Používáme jednu nákupní tašku.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bg1"/>
                </a:solidFill>
              </a:rPr>
              <a:t>Nebereme letáky – máme na schránce nálepku „Nevhazujte letáky“.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bg1"/>
                </a:solidFill>
              </a:rPr>
              <a:t>Nekupujeme nápojové kartony – na mléko máme kozu nebo chodíme do Agry pro kravské mléko.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0873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aoblený obdélník 4"/>
          <p:cNvSpPr/>
          <p:nvPr/>
        </p:nvSpPr>
        <p:spPr>
          <a:xfrm>
            <a:off x="751159" y="1052736"/>
            <a:ext cx="7549874" cy="5018341"/>
          </a:xfrm>
          <a:prstGeom prst="roundRect">
            <a:avLst>
              <a:gd name="adj" fmla="val 10000"/>
            </a:avLst>
          </a:prstGeom>
          <a:gradFill rotWithShape="0">
            <a:gsLst>
              <a:gs pos="0">
                <a:schemeClr val="tx1">
                  <a:lumMod val="65000"/>
                  <a:lumOff val="35000"/>
                </a:schemeClr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6" name="Skupina 5"/>
          <p:cNvGrpSpPr/>
          <p:nvPr/>
        </p:nvGrpSpPr>
        <p:grpSpPr>
          <a:xfrm>
            <a:off x="1115616" y="1966620"/>
            <a:ext cx="7704856" cy="4774747"/>
            <a:chOff x="3686627" y="59213"/>
            <a:chExt cx="7200800" cy="1753285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7" name="Zaoblený obdélník 6"/>
            <p:cNvSpPr/>
            <p:nvPr/>
          </p:nvSpPr>
          <p:spPr>
            <a:xfrm>
              <a:off x="3686627" y="59213"/>
              <a:ext cx="7200800" cy="1753285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accent3">
                    <a:lumMod val="75000"/>
                  </a:schemeClr>
                </a:gs>
                <a:gs pos="80000">
                  <a:schemeClr val="accent3">
                    <a:hueOff val="0"/>
                    <a:satOff val="0"/>
                    <a:lumOff val="0"/>
                    <a:alphaOff val="0"/>
                    <a:shade val="93000"/>
                    <a:satMod val="130000"/>
                  </a:schemeClr>
                </a:gs>
                <a:gs pos="100000">
                  <a:schemeClr val="accent3">
                    <a:hueOff val="0"/>
                    <a:satOff val="0"/>
                    <a:lumOff val="0"/>
                    <a:alphaOff val="0"/>
                    <a:shade val="94000"/>
                    <a:satMod val="135000"/>
                  </a:schemeClr>
                </a:gs>
              </a:gsLst>
            </a:gradFill>
            <a:sp3d prstMaterial="plastic"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Zaoblený obdélník 4"/>
            <p:cNvSpPr/>
            <p:nvPr/>
          </p:nvSpPr>
          <p:spPr>
            <a:xfrm>
              <a:off x="3974659" y="210358"/>
              <a:ext cx="6696743" cy="151019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marL="457200" lvl="0" indent="-457200">
                <a:buFont typeface="Arial" panose="020B0604020202020204" pitchFamily="34" charset="0"/>
                <a:buChar char="•"/>
              </a:pPr>
              <a:endParaRPr lang="cs-CZ" sz="2800" dirty="0">
                <a:solidFill>
                  <a:schemeClr val="bg1"/>
                </a:solidFill>
              </a:endParaRPr>
            </a:p>
          </p:txBody>
        </p:sp>
      </p:grpSp>
      <p:sp>
        <p:nvSpPr>
          <p:cNvPr id="10" name="TextovéPole 9"/>
          <p:cNvSpPr txBox="1"/>
          <p:nvPr/>
        </p:nvSpPr>
        <p:spPr>
          <a:xfrm>
            <a:off x="1043608" y="1268760"/>
            <a:ext cx="7488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chemeClr val="bg1"/>
                </a:solidFill>
              </a:rPr>
              <a:t>  Způsoby snižování produkce odpadů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1547664" y="2145815"/>
            <a:ext cx="698477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bg1"/>
                </a:solidFill>
              </a:rPr>
              <a:t>Nekupujeme balené vody – máme málo PET lahví.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bg1"/>
                </a:solidFill>
              </a:rPr>
              <a:t>Netopíme tuhými palivy – nemáme popel.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bg1"/>
                </a:solidFill>
              </a:rPr>
              <a:t>Používáme jednu nákupní tašku.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bg1"/>
                </a:solidFill>
              </a:rPr>
              <a:t>Nebereme letáky – máme na schránce nálepku „Nevhazujte letáky“.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bg1"/>
                </a:solidFill>
              </a:rPr>
              <a:t>Nekupujeme nápojové kartony – máme kozu.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bg1"/>
                </a:solidFill>
              </a:rPr>
              <a:t>Kupujeme větší balení přípravků, nápojů…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bg1"/>
                </a:solidFill>
              </a:rPr>
              <a:t>Kupujeme kvalitní výrobky, které déle vydrží.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bg1"/>
                </a:solidFill>
              </a:rPr>
              <a:t>Nekupujeme noviny – novinky se dovídáme na internetu.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bg1"/>
                </a:solidFill>
              </a:rPr>
              <a:t>Nakupujeme v second handech a v bazarech.  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bg1"/>
                </a:solidFill>
              </a:rPr>
              <a:t>Používáme textilní pleny.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bg1"/>
                </a:solidFill>
              </a:rPr>
              <a:t>Opravujeme rozbité věci – věci vyhazujeme, až už nejdou opravit.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bg1"/>
                </a:solidFill>
              </a:rPr>
              <a:t>V obchodech preferujeme méně zabalené zboží.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bg1"/>
                </a:solidFill>
              </a:rPr>
              <a:t>Kupujeme nápoje ve vratných obalech.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cs-CZ" dirty="0">
                <a:solidFill>
                  <a:schemeClr val="bg1"/>
                </a:solidFill>
              </a:rPr>
              <a:t>Obaly od potravin (nápojů) používáme vícekrát.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cs-CZ" dirty="0" err="1">
                <a:solidFill>
                  <a:schemeClr val="bg1"/>
                </a:solidFill>
              </a:rPr>
              <a:t>Nekompostovatelné</a:t>
            </a:r>
            <a:r>
              <a:rPr lang="cs-CZ" dirty="0">
                <a:solidFill>
                  <a:schemeClr val="bg1"/>
                </a:solidFill>
              </a:rPr>
              <a:t> zbytky (omáčky, kosti…) dáváme domácím </a:t>
            </a:r>
            <a:br>
              <a:rPr lang="cs-CZ" dirty="0">
                <a:solidFill>
                  <a:schemeClr val="bg1"/>
                </a:solidFill>
              </a:rPr>
            </a:br>
            <a:r>
              <a:rPr lang="cs-CZ" dirty="0">
                <a:solidFill>
                  <a:schemeClr val="bg1"/>
                </a:solidFill>
              </a:rPr>
              <a:t>zvířatům (slepicím, praseti, psovi).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5906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 rot="16200000">
            <a:off x="4896036" y="-2799692"/>
            <a:ext cx="864096" cy="7416824"/>
          </a:xfrm>
          <a:prstGeom prst="roundRect">
            <a:avLst/>
          </a:prstGeom>
          <a:solidFill>
            <a:srgbClr val="FF0000">
              <a:alpha val="19000"/>
            </a:srgbClr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aoblený obdélník 2"/>
          <p:cNvSpPr/>
          <p:nvPr/>
        </p:nvSpPr>
        <p:spPr>
          <a:xfrm>
            <a:off x="777582" y="1473069"/>
            <a:ext cx="842089" cy="5400600"/>
          </a:xfrm>
          <a:prstGeom prst="roundRect">
            <a:avLst/>
          </a:prstGeom>
          <a:solidFill>
            <a:srgbClr val="FF0000">
              <a:alpha val="19000"/>
            </a:srgbClr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1907704" y="4077072"/>
            <a:ext cx="6768752" cy="2467984"/>
            <a:chOff x="3686627" y="59213"/>
            <a:chExt cx="7200800" cy="1753285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5" name="Zaoblený obdélník 4"/>
            <p:cNvSpPr/>
            <p:nvPr/>
          </p:nvSpPr>
          <p:spPr>
            <a:xfrm>
              <a:off x="3686627" y="59213"/>
              <a:ext cx="7200800" cy="1753285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accent3">
                    <a:lumMod val="75000"/>
                  </a:schemeClr>
                </a:gs>
                <a:gs pos="80000">
                  <a:schemeClr val="accent3">
                    <a:hueOff val="0"/>
                    <a:satOff val="0"/>
                    <a:lumOff val="0"/>
                    <a:alphaOff val="0"/>
                    <a:shade val="93000"/>
                    <a:satMod val="130000"/>
                  </a:schemeClr>
                </a:gs>
                <a:gs pos="100000">
                  <a:schemeClr val="accent3">
                    <a:hueOff val="0"/>
                    <a:satOff val="0"/>
                    <a:lumOff val="0"/>
                    <a:alphaOff val="0"/>
                    <a:shade val="94000"/>
                    <a:satMod val="135000"/>
                  </a:schemeClr>
                </a:gs>
              </a:gsLst>
            </a:gradFill>
            <a:sp3d prstMaterial="plastic"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Zaoblený obdélník 4"/>
            <p:cNvSpPr/>
            <p:nvPr/>
          </p:nvSpPr>
          <p:spPr>
            <a:xfrm>
              <a:off x="3974659" y="210358"/>
              <a:ext cx="6696743" cy="151019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marL="457200" lvl="0" indent="-457200">
                <a:buFont typeface="Arial" panose="020B0604020202020204" pitchFamily="34" charset="0"/>
                <a:buChar char="•"/>
              </a:pPr>
              <a:endParaRPr lang="cs-CZ" sz="2800" dirty="0">
                <a:solidFill>
                  <a:schemeClr val="bg1"/>
                </a:solidFill>
              </a:endParaRPr>
            </a:p>
          </p:txBody>
        </p:sp>
      </p:grpSp>
      <p:sp>
        <p:nvSpPr>
          <p:cNvPr id="10" name="Obdélník 9"/>
          <p:cNvSpPr/>
          <p:nvPr/>
        </p:nvSpPr>
        <p:spPr>
          <a:xfrm>
            <a:off x="2195736" y="4365104"/>
            <a:ext cx="61206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000" dirty="0">
                <a:solidFill>
                  <a:schemeClr val="bg1"/>
                </a:solidFill>
              </a:rPr>
              <a:t>Systém nestojí na zbytkovém směsném odpadu, </a:t>
            </a:r>
            <a:br>
              <a:rPr lang="cs-CZ" sz="4000" dirty="0">
                <a:solidFill>
                  <a:schemeClr val="bg1"/>
                </a:solidFill>
              </a:rPr>
            </a:br>
            <a:r>
              <a:rPr lang="cs-CZ" sz="4000" dirty="0">
                <a:solidFill>
                  <a:schemeClr val="bg1"/>
                </a:solidFill>
              </a:rPr>
              <a:t>ale na tom tříděném!</a:t>
            </a:r>
          </a:p>
        </p:txBody>
      </p:sp>
    </p:spTree>
    <p:extLst>
      <p:ext uri="{BB962C8B-B14F-4D97-AF65-F5344CB8AC3E}">
        <p14:creationId xmlns:p14="http://schemas.microsoft.com/office/powerpoint/2010/main" val="3378042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0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Skupina 4"/>
          <p:cNvGrpSpPr/>
          <p:nvPr/>
        </p:nvGrpSpPr>
        <p:grpSpPr>
          <a:xfrm>
            <a:off x="806967" y="1700808"/>
            <a:ext cx="7149409" cy="3312368"/>
            <a:chOff x="98105" y="72016"/>
            <a:chExt cx="7549874" cy="3188231"/>
          </a:xfr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</p:grpSpPr>
        <p:sp>
          <p:nvSpPr>
            <p:cNvPr id="6" name="Zaoblený obdélník 5"/>
            <p:cNvSpPr/>
            <p:nvPr/>
          </p:nvSpPr>
          <p:spPr>
            <a:xfrm>
              <a:off x="98105" y="72016"/>
              <a:ext cx="7549874" cy="3188231"/>
            </a:xfrm>
            <a:prstGeom prst="roundRect">
              <a:avLst>
                <a:gd name="adj" fmla="val 10000"/>
              </a:avLst>
            </a:prstGeom>
            <a:gradFill rotWithShape="0"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cs-CZ" sz="3600" dirty="0"/>
                <a:t>   Čas pobytu jednotlivých členů </a:t>
              </a:r>
              <a:br>
                <a:rPr lang="cs-CZ" sz="3600" dirty="0"/>
              </a:br>
              <a:r>
                <a:rPr lang="cs-CZ" sz="3600" dirty="0"/>
                <a:t>   na stanovišti </a:t>
              </a:r>
            </a:p>
          </p:txBody>
        </p:sp>
        <p:sp>
          <p:nvSpPr>
            <p:cNvPr id="7" name="Zaoblený obdélník 4"/>
            <p:cNvSpPr/>
            <p:nvPr/>
          </p:nvSpPr>
          <p:spPr>
            <a:xfrm>
              <a:off x="98105" y="72016"/>
              <a:ext cx="7549874" cy="212548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7584" tIns="227584" rIns="227584" bIns="121920" numCol="1" spcCol="1270" anchor="t" anchorCtr="0">
              <a:noAutofit/>
            </a:bodyPr>
            <a:lstStyle/>
            <a:p>
              <a:pPr lvl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3200" b="0" kern="1200" dirty="0"/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1167007" y="3247958"/>
            <a:ext cx="7365433" cy="2989353"/>
            <a:chOff x="3686627" y="59213"/>
            <a:chExt cx="7200800" cy="1753285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9" name="Zaoblený obdélník 8"/>
            <p:cNvSpPr/>
            <p:nvPr/>
          </p:nvSpPr>
          <p:spPr>
            <a:xfrm>
              <a:off x="3686627" y="59213"/>
              <a:ext cx="7200800" cy="1753285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accent3">
                    <a:lumMod val="75000"/>
                  </a:schemeClr>
                </a:gs>
                <a:gs pos="80000">
                  <a:schemeClr val="accent3">
                    <a:hueOff val="0"/>
                    <a:satOff val="0"/>
                    <a:lumOff val="0"/>
                    <a:alphaOff val="0"/>
                    <a:shade val="93000"/>
                    <a:satMod val="130000"/>
                  </a:schemeClr>
                </a:gs>
                <a:gs pos="100000">
                  <a:schemeClr val="accent3">
                    <a:hueOff val="0"/>
                    <a:satOff val="0"/>
                    <a:lumOff val="0"/>
                    <a:alphaOff val="0"/>
                    <a:shade val="94000"/>
                    <a:satMod val="135000"/>
                  </a:schemeClr>
                </a:gs>
              </a:gsLst>
            </a:gradFill>
            <a:sp3d prstMaterial="plastic"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Zaoblený obdélník 4"/>
            <p:cNvSpPr/>
            <p:nvPr/>
          </p:nvSpPr>
          <p:spPr>
            <a:xfrm>
              <a:off x="3974659" y="210358"/>
              <a:ext cx="6696743" cy="151019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marL="457200" lvl="0" indent="-457200"/>
              <a:endParaRPr lang="cs-CZ" sz="2800" dirty="0">
                <a:solidFill>
                  <a:schemeClr val="bg1"/>
                </a:solidFill>
              </a:endParaRPr>
            </a:p>
          </p:txBody>
        </p:sp>
      </p:grpSp>
      <p:sp>
        <p:nvSpPr>
          <p:cNvPr id="11" name="TextovéPole 10"/>
          <p:cNvSpPr txBox="1"/>
          <p:nvPr/>
        </p:nvSpPr>
        <p:spPr>
          <a:xfrm>
            <a:off x="1617821" y="3473922"/>
            <a:ext cx="66247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>
                <a:solidFill>
                  <a:schemeClr val="bg1"/>
                </a:solidFill>
              </a:rPr>
              <a:t>   </a:t>
            </a:r>
            <a:r>
              <a:rPr lang="cs-CZ" sz="3200" dirty="0">
                <a:solidFill>
                  <a:schemeClr val="bg1"/>
                </a:solidFill>
              </a:rPr>
              <a:t>Více než 182 nocí     1</a:t>
            </a:r>
          </a:p>
          <a:p>
            <a:endParaRPr lang="cs-CZ" sz="3200" dirty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3200" dirty="0">
                <a:solidFill>
                  <a:schemeClr val="bg1"/>
                </a:solidFill>
              </a:rPr>
              <a:t>   Méně než 182 nocí     0,5</a:t>
            </a:r>
          </a:p>
          <a:p>
            <a:pPr>
              <a:buFont typeface="Arial" pitchFamily="34" charset="0"/>
              <a:buChar char="•"/>
            </a:pPr>
            <a:endParaRPr lang="cs-CZ" sz="3200" dirty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cs-CZ" sz="3200" dirty="0">
                <a:solidFill>
                  <a:schemeClr val="bg1"/>
                </a:solidFill>
              </a:rPr>
              <a:t>   Nula nocí, pouze trvalý pobyt     0</a:t>
            </a:r>
          </a:p>
        </p:txBody>
      </p:sp>
      <p:sp>
        <p:nvSpPr>
          <p:cNvPr id="12" name="Šipka doprava 11"/>
          <p:cNvSpPr/>
          <p:nvPr/>
        </p:nvSpPr>
        <p:spPr>
          <a:xfrm>
            <a:off x="5057958" y="3717032"/>
            <a:ext cx="216024" cy="144016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Šipka doprava 12"/>
          <p:cNvSpPr/>
          <p:nvPr/>
        </p:nvSpPr>
        <p:spPr>
          <a:xfrm>
            <a:off x="5405771" y="4714057"/>
            <a:ext cx="216024" cy="144016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6" name="Šipka doprava 15"/>
          <p:cNvSpPr/>
          <p:nvPr/>
        </p:nvSpPr>
        <p:spPr>
          <a:xfrm>
            <a:off x="7020272" y="5661248"/>
            <a:ext cx="216024" cy="144016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646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273615" y="1057000"/>
            <a:ext cx="9122782" cy="5688633"/>
            <a:chOff x="-108207" y="225941"/>
            <a:chExt cx="7493000" cy="3195706"/>
          </a:xfrm>
        </p:grpSpPr>
        <p:sp>
          <p:nvSpPr>
            <p:cNvPr id="16" name="Zaoblený obdélník 15"/>
            <p:cNvSpPr/>
            <p:nvPr/>
          </p:nvSpPr>
          <p:spPr>
            <a:xfrm>
              <a:off x="-108206" y="273865"/>
              <a:ext cx="6992696" cy="3147782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Zaoblený obdélník 4"/>
            <p:cNvSpPr/>
            <p:nvPr/>
          </p:nvSpPr>
          <p:spPr>
            <a:xfrm>
              <a:off x="-108207" y="225941"/>
              <a:ext cx="7493000" cy="200757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4048" tIns="384048" rIns="384048" bIns="205740" numCol="1" spcCol="1270" anchor="t" anchorCtr="0">
              <a:noAutofit/>
            </a:bodyPr>
            <a:lstStyle/>
            <a:p>
              <a:pPr lvl="0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3200" dirty="0">
                  <a:latin typeface="Calibri" pitchFamily="34" charset="0"/>
                </a:rPr>
                <a:t>Co je třeba udělat pro získání BV a BS?</a:t>
              </a:r>
              <a:endParaRPr lang="cs-CZ" sz="3200" dirty="0"/>
            </a:p>
          </p:txBody>
        </p:sp>
      </p:grpSp>
      <p:pic>
        <p:nvPicPr>
          <p:cNvPr id="10" name="Picture 2" descr="C:\Users\Radek\Desktop\Prezentace\Třinec\Inventur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606" y="1968896"/>
            <a:ext cx="3816424" cy="4863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 1"/>
          <p:cNvSpPr/>
          <p:nvPr/>
        </p:nvSpPr>
        <p:spPr>
          <a:xfrm>
            <a:off x="664606" y="3198688"/>
            <a:ext cx="1584178" cy="517773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 descr="C:\Users\Radek\Desktop\Prezentace\Třinec\Dotazník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2097" y="1968896"/>
            <a:ext cx="3880343" cy="4863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Ovál 23"/>
          <p:cNvSpPr/>
          <p:nvPr/>
        </p:nvSpPr>
        <p:spPr>
          <a:xfrm>
            <a:off x="4591554" y="3158493"/>
            <a:ext cx="1854804" cy="598164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0134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304777" y="1023381"/>
            <a:ext cx="9122782" cy="5688633"/>
            <a:chOff x="-108207" y="225941"/>
            <a:chExt cx="7493000" cy="3195706"/>
          </a:xfrm>
          <a:effectLst/>
        </p:grpSpPr>
        <p:sp>
          <p:nvSpPr>
            <p:cNvPr id="16" name="Zaoblený obdélník 15"/>
            <p:cNvSpPr/>
            <p:nvPr/>
          </p:nvSpPr>
          <p:spPr>
            <a:xfrm>
              <a:off x="-108206" y="273865"/>
              <a:ext cx="6992696" cy="3147782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Zaoblený obdélník 4"/>
            <p:cNvSpPr/>
            <p:nvPr/>
          </p:nvSpPr>
          <p:spPr>
            <a:xfrm>
              <a:off x="-108207" y="225941"/>
              <a:ext cx="7493000" cy="200757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4048" tIns="384048" rIns="384048" bIns="205740" numCol="1" spcCol="1270" anchor="t" anchorCtr="0">
              <a:noAutofit/>
            </a:bodyPr>
            <a:lstStyle/>
            <a:p>
              <a:pPr lvl="0" algn="l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4400" kern="1200" dirty="0">
                  <a:latin typeface="Calibri" pitchFamily="34" charset="0"/>
                </a:rPr>
                <a:t>Tři druhy bodů – přepočet slevy</a:t>
              </a:r>
              <a:endParaRPr lang="cs-CZ" sz="4400" kern="1200" dirty="0"/>
            </a:p>
          </p:txBody>
        </p:sp>
      </p:grpSp>
      <p:sp>
        <p:nvSpPr>
          <p:cNvPr id="3" name="Ovál 2"/>
          <p:cNvSpPr/>
          <p:nvPr/>
        </p:nvSpPr>
        <p:spPr>
          <a:xfrm>
            <a:off x="1462928" y="2931801"/>
            <a:ext cx="1440160" cy="122413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175293" y="2215151"/>
            <a:ext cx="2057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Novákovi – 7 bodů</a:t>
            </a:r>
            <a:br>
              <a:rPr lang="cs-CZ" b="1" dirty="0">
                <a:solidFill>
                  <a:schemeClr val="accent3">
                    <a:lumMod val="20000"/>
                    <a:lumOff val="80000"/>
                  </a:schemeClr>
                </a:solidFill>
              </a:rPr>
            </a:br>
            <a:r>
              <a:rPr lang="cs-CZ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Počet osob: 2</a:t>
            </a:r>
          </a:p>
        </p:txBody>
      </p:sp>
      <p:sp>
        <p:nvSpPr>
          <p:cNvPr id="35" name="TextovéPole 34"/>
          <p:cNvSpPr txBox="1"/>
          <p:nvPr/>
        </p:nvSpPr>
        <p:spPr>
          <a:xfrm>
            <a:off x="548333" y="5664646"/>
            <a:ext cx="2057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err="1">
                <a:solidFill>
                  <a:schemeClr val="accent3">
                    <a:lumMod val="20000"/>
                    <a:lumOff val="80000"/>
                  </a:schemeClr>
                </a:solidFill>
              </a:rPr>
              <a:t>Třídilovi</a:t>
            </a:r>
            <a:r>
              <a:rPr lang="cs-CZ" b="1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 – 6 bodů</a:t>
            </a:r>
            <a:br>
              <a:rPr lang="cs-CZ" b="1" dirty="0">
                <a:solidFill>
                  <a:schemeClr val="accent3">
                    <a:lumMod val="20000"/>
                    <a:lumOff val="80000"/>
                  </a:schemeClr>
                </a:solidFill>
              </a:rPr>
            </a:br>
            <a:r>
              <a:rPr lang="cs-CZ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Počet osob: 3</a:t>
            </a:r>
          </a:p>
        </p:txBody>
      </p:sp>
      <p:sp>
        <p:nvSpPr>
          <p:cNvPr id="2" name="Ovál 1"/>
          <p:cNvSpPr/>
          <p:nvPr/>
        </p:nvSpPr>
        <p:spPr>
          <a:xfrm>
            <a:off x="1979712" y="3284984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2132112" y="3437384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2009630" y="3609975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2276128" y="3650456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2292896" y="3284983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2436912" y="3476053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1763688" y="3457574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vál 35"/>
          <p:cNvSpPr/>
          <p:nvPr/>
        </p:nvSpPr>
        <p:spPr>
          <a:xfrm>
            <a:off x="835968" y="4437112"/>
            <a:ext cx="1440160" cy="122413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/>
          <p:cNvSpPr/>
          <p:nvPr/>
        </p:nvSpPr>
        <p:spPr>
          <a:xfrm>
            <a:off x="1352752" y="4790295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vál 37"/>
          <p:cNvSpPr/>
          <p:nvPr/>
        </p:nvSpPr>
        <p:spPr>
          <a:xfrm>
            <a:off x="1505152" y="4942695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vál 38"/>
          <p:cNvSpPr/>
          <p:nvPr/>
        </p:nvSpPr>
        <p:spPr>
          <a:xfrm>
            <a:off x="1382670" y="5115286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vál 39"/>
          <p:cNvSpPr/>
          <p:nvPr/>
        </p:nvSpPr>
        <p:spPr>
          <a:xfrm>
            <a:off x="1649168" y="5155767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vál 40"/>
          <p:cNvSpPr/>
          <p:nvPr/>
        </p:nvSpPr>
        <p:spPr>
          <a:xfrm>
            <a:off x="1665936" y="4790294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/>
          <p:cNvSpPr/>
          <p:nvPr/>
        </p:nvSpPr>
        <p:spPr>
          <a:xfrm>
            <a:off x="1136728" y="4962885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/>
          <p:cNvSpPr/>
          <p:nvPr/>
        </p:nvSpPr>
        <p:spPr>
          <a:xfrm>
            <a:off x="3034580" y="3835892"/>
            <a:ext cx="1440160" cy="122413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TextovéPole 44"/>
          <p:cNvSpPr txBox="1"/>
          <p:nvPr/>
        </p:nvSpPr>
        <p:spPr>
          <a:xfrm>
            <a:off x="2861988" y="5183599"/>
            <a:ext cx="22596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Vomáčkovi – 5 bodů</a:t>
            </a:r>
          </a:p>
          <a:p>
            <a:pPr algn="ctr"/>
            <a:r>
              <a:rPr lang="cs-CZ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Počet osob: 5</a:t>
            </a:r>
          </a:p>
        </p:txBody>
      </p:sp>
      <p:sp>
        <p:nvSpPr>
          <p:cNvPr id="46" name="Ovál 45"/>
          <p:cNvSpPr/>
          <p:nvPr/>
        </p:nvSpPr>
        <p:spPr>
          <a:xfrm>
            <a:off x="3551364" y="4189075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vál 46"/>
          <p:cNvSpPr/>
          <p:nvPr/>
        </p:nvSpPr>
        <p:spPr>
          <a:xfrm>
            <a:off x="3581282" y="4514066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/>
          <p:cNvSpPr/>
          <p:nvPr/>
        </p:nvSpPr>
        <p:spPr>
          <a:xfrm>
            <a:off x="3847780" y="4554547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vál 48"/>
          <p:cNvSpPr/>
          <p:nvPr/>
        </p:nvSpPr>
        <p:spPr>
          <a:xfrm>
            <a:off x="3864548" y="4189074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vál 49"/>
          <p:cNvSpPr/>
          <p:nvPr/>
        </p:nvSpPr>
        <p:spPr>
          <a:xfrm>
            <a:off x="3335340" y="4361665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Zaoblený obdélník 50"/>
          <p:cNvSpPr/>
          <p:nvPr/>
        </p:nvSpPr>
        <p:spPr>
          <a:xfrm>
            <a:off x="5376955" y="2506722"/>
            <a:ext cx="2952328" cy="806039"/>
          </a:xfrm>
          <a:prstGeom prst="round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80000">
                <a:schemeClr val="accent3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3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TextovéPole 51"/>
          <p:cNvSpPr txBox="1"/>
          <p:nvPr/>
        </p:nvSpPr>
        <p:spPr>
          <a:xfrm>
            <a:off x="5736995" y="2642451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Úspora: 1140 Kč</a:t>
            </a:r>
          </a:p>
        </p:txBody>
      </p:sp>
      <p:sp>
        <p:nvSpPr>
          <p:cNvPr id="53" name="Zaoblený obdélník 52"/>
          <p:cNvSpPr/>
          <p:nvPr/>
        </p:nvSpPr>
        <p:spPr>
          <a:xfrm>
            <a:off x="5376955" y="3537195"/>
            <a:ext cx="2928165" cy="975464"/>
          </a:xfrm>
          <a:prstGeom prst="round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80000">
                <a:schemeClr val="accent3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3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TextovéPole 53"/>
          <p:cNvSpPr txBox="1"/>
          <p:nvPr/>
        </p:nvSpPr>
        <p:spPr>
          <a:xfrm>
            <a:off x="5605358" y="3612823"/>
            <a:ext cx="25853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Součet bodů: 57</a:t>
            </a:r>
            <a:br>
              <a:rPr lang="cs-CZ" sz="2400" dirty="0">
                <a:solidFill>
                  <a:schemeClr val="bg1"/>
                </a:solidFill>
              </a:rPr>
            </a:br>
            <a:r>
              <a:rPr lang="cs-CZ" sz="2400" dirty="0">
                <a:solidFill>
                  <a:schemeClr val="bg1"/>
                </a:solidFill>
              </a:rPr>
              <a:t>14 + 18 + 25 = 57</a:t>
            </a:r>
          </a:p>
        </p:txBody>
      </p:sp>
      <p:sp>
        <p:nvSpPr>
          <p:cNvPr id="56" name="Zaoblený obdélník 55"/>
          <p:cNvSpPr/>
          <p:nvPr/>
        </p:nvSpPr>
        <p:spPr>
          <a:xfrm>
            <a:off x="5376955" y="4751138"/>
            <a:ext cx="2909250" cy="1129673"/>
          </a:xfrm>
          <a:prstGeom prst="round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80000">
                <a:schemeClr val="accent3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3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TextovéPole 56"/>
          <p:cNvSpPr txBox="1"/>
          <p:nvPr/>
        </p:nvSpPr>
        <p:spPr>
          <a:xfrm>
            <a:off x="5238364" y="4923324"/>
            <a:ext cx="31537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Hodnota bodu: 20 Kč</a:t>
            </a:r>
            <a:br>
              <a:rPr lang="cs-CZ" sz="2400" dirty="0">
                <a:solidFill>
                  <a:schemeClr val="bg1"/>
                </a:solidFill>
              </a:rPr>
            </a:br>
            <a:r>
              <a:rPr lang="cs-CZ" sz="2400" dirty="0">
                <a:solidFill>
                  <a:schemeClr val="bg1"/>
                </a:solidFill>
              </a:rPr>
              <a:t>1140 / 57 = 20</a:t>
            </a:r>
          </a:p>
        </p:txBody>
      </p:sp>
    </p:spTree>
    <p:extLst>
      <p:ext uri="{BB962C8B-B14F-4D97-AF65-F5344CB8AC3E}">
        <p14:creationId xmlns:p14="http://schemas.microsoft.com/office/powerpoint/2010/main" val="4190546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35" grpId="0"/>
      <p:bldP spid="2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3" grpId="0" animBg="1"/>
      <p:bldP spid="44" grpId="0" animBg="1"/>
      <p:bldP spid="45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/>
      <p:bldP spid="53" grpId="0" animBg="1"/>
      <p:bldP spid="54" grpId="0"/>
      <p:bldP spid="56" grpId="0" animBg="1"/>
      <p:bldP spid="57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304777" y="1023381"/>
            <a:ext cx="9122782" cy="5688633"/>
            <a:chOff x="-108207" y="225941"/>
            <a:chExt cx="7493000" cy="3195706"/>
          </a:xfrm>
          <a:effectLst/>
        </p:grpSpPr>
        <p:sp>
          <p:nvSpPr>
            <p:cNvPr id="16" name="Zaoblený obdélník 15"/>
            <p:cNvSpPr/>
            <p:nvPr/>
          </p:nvSpPr>
          <p:spPr>
            <a:xfrm>
              <a:off x="-108206" y="273865"/>
              <a:ext cx="6992696" cy="3147782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Zaoblený obdélník 4"/>
            <p:cNvSpPr/>
            <p:nvPr/>
          </p:nvSpPr>
          <p:spPr>
            <a:xfrm>
              <a:off x="-108207" y="225941"/>
              <a:ext cx="7493000" cy="200757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4048" tIns="384048" rIns="384048" bIns="205740" numCol="1" spcCol="1270" anchor="t" anchorCtr="0">
              <a:noAutofit/>
            </a:bodyPr>
            <a:lstStyle/>
            <a:p>
              <a:pPr lvl="0" algn="l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4400" kern="1200" dirty="0">
                  <a:latin typeface="Calibri" pitchFamily="34" charset="0"/>
                </a:rPr>
                <a:t>Tři druhy bodů – přepočet slevy</a:t>
              </a:r>
              <a:endParaRPr lang="cs-CZ" sz="4400" kern="1200" dirty="0"/>
            </a:p>
          </p:txBody>
        </p:sp>
      </p:grpSp>
      <p:sp>
        <p:nvSpPr>
          <p:cNvPr id="3" name="Ovál 2"/>
          <p:cNvSpPr/>
          <p:nvPr/>
        </p:nvSpPr>
        <p:spPr>
          <a:xfrm>
            <a:off x="1462928" y="2931801"/>
            <a:ext cx="1440160" cy="122413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175293" y="2215151"/>
            <a:ext cx="2057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Novákovi – 7 bodů</a:t>
            </a:r>
            <a:br>
              <a:rPr lang="cs-CZ" b="1" dirty="0">
                <a:solidFill>
                  <a:schemeClr val="accent3">
                    <a:lumMod val="20000"/>
                    <a:lumOff val="80000"/>
                  </a:schemeClr>
                </a:solidFill>
              </a:rPr>
            </a:br>
            <a:r>
              <a:rPr lang="cs-CZ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Počet osob: 2</a:t>
            </a:r>
          </a:p>
        </p:txBody>
      </p:sp>
      <p:sp>
        <p:nvSpPr>
          <p:cNvPr id="35" name="TextovéPole 34"/>
          <p:cNvSpPr txBox="1"/>
          <p:nvPr/>
        </p:nvSpPr>
        <p:spPr>
          <a:xfrm>
            <a:off x="548333" y="5664646"/>
            <a:ext cx="2057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err="1">
                <a:solidFill>
                  <a:schemeClr val="accent3">
                    <a:lumMod val="20000"/>
                    <a:lumOff val="80000"/>
                  </a:schemeClr>
                </a:solidFill>
              </a:rPr>
              <a:t>Třídilovi</a:t>
            </a:r>
            <a:r>
              <a:rPr lang="cs-CZ" b="1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 – 6 bodů</a:t>
            </a:r>
            <a:br>
              <a:rPr lang="cs-CZ" b="1" dirty="0">
                <a:solidFill>
                  <a:schemeClr val="accent3">
                    <a:lumMod val="20000"/>
                    <a:lumOff val="80000"/>
                  </a:schemeClr>
                </a:solidFill>
              </a:rPr>
            </a:br>
            <a:r>
              <a:rPr lang="cs-CZ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Počet osob: 3</a:t>
            </a:r>
          </a:p>
        </p:txBody>
      </p:sp>
      <p:sp>
        <p:nvSpPr>
          <p:cNvPr id="2" name="Ovál 1"/>
          <p:cNvSpPr/>
          <p:nvPr/>
        </p:nvSpPr>
        <p:spPr>
          <a:xfrm>
            <a:off x="1979712" y="3284984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2132112" y="3437384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2009630" y="3609975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2276128" y="3650456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2292896" y="3284983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2436912" y="3476053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1763688" y="3457574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vál 35"/>
          <p:cNvSpPr/>
          <p:nvPr/>
        </p:nvSpPr>
        <p:spPr>
          <a:xfrm>
            <a:off x="835968" y="4437112"/>
            <a:ext cx="1440160" cy="122413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/>
          <p:cNvSpPr/>
          <p:nvPr/>
        </p:nvSpPr>
        <p:spPr>
          <a:xfrm>
            <a:off x="1352752" y="4790295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vál 37"/>
          <p:cNvSpPr/>
          <p:nvPr/>
        </p:nvSpPr>
        <p:spPr>
          <a:xfrm>
            <a:off x="1505152" y="4942695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vál 38"/>
          <p:cNvSpPr/>
          <p:nvPr/>
        </p:nvSpPr>
        <p:spPr>
          <a:xfrm>
            <a:off x="1382670" y="5115286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vál 39"/>
          <p:cNvSpPr/>
          <p:nvPr/>
        </p:nvSpPr>
        <p:spPr>
          <a:xfrm>
            <a:off x="1649168" y="5155767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vál 40"/>
          <p:cNvSpPr/>
          <p:nvPr/>
        </p:nvSpPr>
        <p:spPr>
          <a:xfrm>
            <a:off x="1665936" y="4790294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/>
          <p:cNvSpPr/>
          <p:nvPr/>
        </p:nvSpPr>
        <p:spPr>
          <a:xfrm>
            <a:off x="1136728" y="4962885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/>
          <p:cNvSpPr/>
          <p:nvPr/>
        </p:nvSpPr>
        <p:spPr>
          <a:xfrm>
            <a:off x="3034580" y="3835892"/>
            <a:ext cx="1440160" cy="122413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TextovéPole 44"/>
          <p:cNvSpPr txBox="1"/>
          <p:nvPr/>
        </p:nvSpPr>
        <p:spPr>
          <a:xfrm>
            <a:off x="2861988" y="5183599"/>
            <a:ext cx="22596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Vomáčkovi – 5 bodů</a:t>
            </a:r>
          </a:p>
          <a:p>
            <a:pPr algn="ctr"/>
            <a:r>
              <a:rPr lang="cs-CZ" dirty="0">
                <a:solidFill>
                  <a:schemeClr val="accent3">
                    <a:lumMod val="20000"/>
                    <a:lumOff val="80000"/>
                  </a:schemeClr>
                </a:solidFill>
              </a:rPr>
              <a:t>Počet osob: 5</a:t>
            </a:r>
          </a:p>
        </p:txBody>
      </p:sp>
      <p:sp>
        <p:nvSpPr>
          <p:cNvPr id="46" name="Ovál 45"/>
          <p:cNvSpPr/>
          <p:nvPr/>
        </p:nvSpPr>
        <p:spPr>
          <a:xfrm>
            <a:off x="3551364" y="4189075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vál 46"/>
          <p:cNvSpPr/>
          <p:nvPr/>
        </p:nvSpPr>
        <p:spPr>
          <a:xfrm>
            <a:off x="3581282" y="4514066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/>
          <p:cNvSpPr/>
          <p:nvPr/>
        </p:nvSpPr>
        <p:spPr>
          <a:xfrm>
            <a:off x="3847780" y="4554547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vál 48"/>
          <p:cNvSpPr/>
          <p:nvPr/>
        </p:nvSpPr>
        <p:spPr>
          <a:xfrm>
            <a:off x="3864548" y="4189074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vál 49"/>
          <p:cNvSpPr/>
          <p:nvPr/>
        </p:nvSpPr>
        <p:spPr>
          <a:xfrm>
            <a:off x="3335340" y="4361665"/>
            <a:ext cx="144016" cy="172591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Zaoblený obdélník 50"/>
          <p:cNvSpPr/>
          <p:nvPr/>
        </p:nvSpPr>
        <p:spPr>
          <a:xfrm>
            <a:off x="5376955" y="2506722"/>
            <a:ext cx="2952328" cy="806039"/>
          </a:xfrm>
          <a:prstGeom prst="round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80000">
                <a:schemeClr val="accent3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3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TextovéPole 51"/>
          <p:cNvSpPr txBox="1"/>
          <p:nvPr/>
        </p:nvSpPr>
        <p:spPr>
          <a:xfrm>
            <a:off x="5736995" y="2642451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Úspora: 1140 Kč</a:t>
            </a:r>
          </a:p>
        </p:txBody>
      </p:sp>
      <p:sp>
        <p:nvSpPr>
          <p:cNvPr id="53" name="Zaoblený obdélník 52"/>
          <p:cNvSpPr/>
          <p:nvPr/>
        </p:nvSpPr>
        <p:spPr>
          <a:xfrm>
            <a:off x="5376955" y="3537195"/>
            <a:ext cx="2928165" cy="975464"/>
          </a:xfrm>
          <a:prstGeom prst="round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80000">
                <a:schemeClr val="accent3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3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TextovéPole 53"/>
          <p:cNvSpPr txBox="1"/>
          <p:nvPr/>
        </p:nvSpPr>
        <p:spPr>
          <a:xfrm>
            <a:off x="5605358" y="3612823"/>
            <a:ext cx="25853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Součet bodů: 57</a:t>
            </a:r>
            <a:br>
              <a:rPr lang="cs-CZ" sz="2400" dirty="0">
                <a:solidFill>
                  <a:schemeClr val="bg1"/>
                </a:solidFill>
              </a:rPr>
            </a:br>
            <a:r>
              <a:rPr lang="cs-CZ" sz="2400" dirty="0">
                <a:solidFill>
                  <a:schemeClr val="bg1"/>
                </a:solidFill>
              </a:rPr>
              <a:t>14 + 18 + 25 = 57</a:t>
            </a:r>
          </a:p>
        </p:txBody>
      </p:sp>
      <p:sp>
        <p:nvSpPr>
          <p:cNvPr id="56" name="Zaoblený obdélník 55"/>
          <p:cNvSpPr/>
          <p:nvPr/>
        </p:nvSpPr>
        <p:spPr>
          <a:xfrm>
            <a:off x="5376955" y="4751138"/>
            <a:ext cx="2909250" cy="1129673"/>
          </a:xfrm>
          <a:prstGeom prst="round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80000">
                <a:schemeClr val="accent3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3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TextovéPole 56"/>
          <p:cNvSpPr txBox="1"/>
          <p:nvPr/>
        </p:nvSpPr>
        <p:spPr>
          <a:xfrm>
            <a:off x="5238364" y="4923324"/>
            <a:ext cx="31537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Hodnota bodu: 20 Kč</a:t>
            </a:r>
            <a:br>
              <a:rPr lang="cs-CZ" sz="2400" dirty="0">
                <a:solidFill>
                  <a:schemeClr val="bg1"/>
                </a:solidFill>
              </a:rPr>
            </a:br>
            <a:r>
              <a:rPr lang="cs-CZ" sz="2400" dirty="0">
                <a:solidFill>
                  <a:schemeClr val="bg1"/>
                </a:solidFill>
              </a:rPr>
              <a:t>1140 / 57 = 20</a:t>
            </a:r>
          </a:p>
        </p:txBody>
      </p:sp>
      <p:sp>
        <p:nvSpPr>
          <p:cNvPr id="58" name="Zaoblený obdélník 57"/>
          <p:cNvSpPr/>
          <p:nvPr/>
        </p:nvSpPr>
        <p:spPr>
          <a:xfrm>
            <a:off x="1085369" y="3238498"/>
            <a:ext cx="2270616" cy="597394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         </a:t>
            </a:r>
            <a:r>
              <a:rPr lang="cs-CZ" b="1" dirty="0">
                <a:solidFill>
                  <a:schemeClr val="bg1"/>
                </a:solidFill>
              </a:rPr>
              <a:t>140 Kč/osoba</a:t>
            </a:r>
          </a:p>
        </p:txBody>
      </p:sp>
      <p:sp>
        <p:nvSpPr>
          <p:cNvPr id="59" name="Ovál 58"/>
          <p:cNvSpPr/>
          <p:nvPr/>
        </p:nvSpPr>
        <p:spPr>
          <a:xfrm>
            <a:off x="1141001" y="3277477"/>
            <a:ext cx="485751" cy="504055"/>
          </a:xfrm>
          <a:prstGeom prst="ellipse">
            <a:avLst/>
          </a:prstGeom>
          <a:blipFill dpi="0" rotWithShape="1">
            <a:blip r:embed="rId3"/>
            <a:srcRect/>
            <a:stretch>
              <a:fillRect l="-20000" t="-20000" r="-27000" b="-20000"/>
            </a:stretch>
          </a:blipFill>
          <a:ln>
            <a:solidFill>
              <a:schemeClr val="tx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2" name="Zaoblený obdélník 41"/>
          <p:cNvSpPr/>
          <p:nvPr/>
        </p:nvSpPr>
        <p:spPr>
          <a:xfrm>
            <a:off x="441852" y="4750483"/>
            <a:ext cx="2270616" cy="597394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         </a:t>
            </a:r>
            <a:r>
              <a:rPr lang="cs-CZ" b="1" dirty="0">
                <a:solidFill>
                  <a:schemeClr val="bg1"/>
                </a:solidFill>
              </a:rPr>
              <a:t>120 Kč/osoba</a:t>
            </a:r>
          </a:p>
        </p:txBody>
      </p:sp>
      <p:sp>
        <p:nvSpPr>
          <p:cNvPr id="55" name="Ovál 54"/>
          <p:cNvSpPr/>
          <p:nvPr/>
        </p:nvSpPr>
        <p:spPr>
          <a:xfrm>
            <a:off x="497484" y="4789462"/>
            <a:ext cx="485751" cy="504055"/>
          </a:xfrm>
          <a:prstGeom prst="ellipse">
            <a:avLst/>
          </a:prstGeom>
          <a:blipFill dpi="0" rotWithShape="1">
            <a:blip r:embed="rId3"/>
            <a:srcRect/>
            <a:stretch>
              <a:fillRect l="-20000" t="-20000" r="-27000" b="-20000"/>
            </a:stretch>
          </a:blipFill>
          <a:ln>
            <a:solidFill>
              <a:schemeClr val="tx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0" name="Zaoblený obdélník 59"/>
          <p:cNvSpPr/>
          <p:nvPr/>
        </p:nvSpPr>
        <p:spPr>
          <a:xfrm>
            <a:off x="2605987" y="4155937"/>
            <a:ext cx="2270616" cy="597394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         </a:t>
            </a:r>
            <a:r>
              <a:rPr lang="cs-CZ" b="1" dirty="0">
                <a:solidFill>
                  <a:schemeClr val="bg1"/>
                </a:solidFill>
              </a:rPr>
              <a:t>100 Kč/osoba</a:t>
            </a:r>
          </a:p>
        </p:txBody>
      </p:sp>
      <p:sp>
        <p:nvSpPr>
          <p:cNvPr id="61" name="Ovál 60"/>
          <p:cNvSpPr/>
          <p:nvPr/>
        </p:nvSpPr>
        <p:spPr>
          <a:xfrm>
            <a:off x="2661619" y="4194916"/>
            <a:ext cx="485751" cy="504055"/>
          </a:xfrm>
          <a:prstGeom prst="ellipse">
            <a:avLst/>
          </a:prstGeom>
          <a:blipFill dpi="0" rotWithShape="1">
            <a:blip r:embed="rId3"/>
            <a:srcRect/>
            <a:stretch>
              <a:fillRect l="-20000" t="-20000" r="-27000" b="-20000"/>
            </a:stretch>
          </a:blipFill>
          <a:ln>
            <a:solidFill>
              <a:schemeClr val="tx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1906605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42" grpId="0" animBg="1"/>
      <p:bldP spid="60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304777" y="1023381"/>
            <a:ext cx="9122782" cy="5688633"/>
            <a:chOff x="-108207" y="225941"/>
            <a:chExt cx="7493000" cy="3195706"/>
          </a:xfrm>
        </p:grpSpPr>
        <p:sp>
          <p:nvSpPr>
            <p:cNvPr id="16" name="Zaoblený obdélník 15"/>
            <p:cNvSpPr/>
            <p:nvPr/>
          </p:nvSpPr>
          <p:spPr>
            <a:xfrm>
              <a:off x="-108206" y="273865"/>
              <a:ext cx="6992696" cy="3147782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Zaoblený obdélník 4"/>
            <p:cNvSpPr/>
            <p:nvPr/>
          </p:nvSpPr>
          <p:spPr>
            <a:xfrm>
              <a:off x="-108207" y="225941"/>
              <a:ext cx="7493000" cy="4210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4048" tIns="384048" rIns="384048" bIns="205740" numCol="1" spcCol="1270" anchor="t" anchorCtr="0">
              <a:noAutofit/>
            </a:bodyPr>
            <a:lstStyle/>
            <a:p>
              <a:pPr lvl="0" algn="l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4000" dirty="0">
                  <a:latin typeface="Calibri" pitchFamily="34" charset="0"/>
                </a:rPr>
                <a:t>Uplatnění slevy</a:t>
              </a:r>
              <a:endParaRPr lang="cs-CZ" sz="4000" kern="1200" dirty="0"/>
            </a:p>
          </p:txBody>
        </p:sp>
      </p:grpSp>
      <p:sp>
        <p:nvSpPr>
          <p:cNvPr id="13" name="Zaoblený obdélník 12"/>
          <p:cNvSpPr/>
          <p:nvPr/>
        </p:nvSpPr>
        <p:spPr>
          <a:xfrm>
            <a:off x="611560" y="2058903"/>
            <a:ext cx="7968780" cy="4538603"/>
          </a:xfrm>
          <a:prstGeom prst="roundRect">
            <a:avLst>
              <a:gd name="adj" fmla="val 1000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0"/>
              <a:satOff val="0"/>
              <a:lumOff val="0"/>
              <a:alphaOff val="0"/>
            </a:schemeClr>
          </a:fillRef>
          <a:effectRef idx="2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Zaoblený obdélník 4"/>
          <p:cNvSpPr/>
          <p:nvPr/>
        </p:nvSpPr>
        <p:spPr>
          <a:xfrm>
            <a:off x="1475656" y="2167808"/>
            <a:ext cx="6984777" cy="421351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51435" tIns="51435" rIns="51435" bIns="51435" numCol="1" spcCol="1270" anchor="ctr" anchorCtr="0">
            <a:noAutofit/>
          </a:bodyPr>
          <a:lstStyle/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cs-CZ" sz="4000" dirty="0">
                <a:latin typeface="Calibri" pitchFamily="34" charset="0"/>
              </a:rPr>
              <a:t>Sleva získaná za daný rok </a:t>
            </a:r>
            <a:br>
              <a:rPr lang="cs-CZ" sz="4000" dirty="0">
                <a:latin typeface="Calibri" pitchFamily="34" charset="0"/>
              </a:rPr>
            </a:br>
            <a:r>
              <a:rPr lang="cs-CZ" sz="4000" dirty="0">
                <a:latin typeface="Calibri" pitchFamily="34" charset="0"/>
              </a:rPr>
              <a:t>je občanům vyplacena snížením poplatku na rok následující.</a:t>
            </a:r>
          </a:p>
          <a:p>
            <a:pPr>
              <a:spcBef>
                <a:spcPct val="20000"/>
              </a:spcBef>
            </a:pPr>
            <a:endParaRPr lang="cs-CZ" sz="16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200309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Skupina 11"/>
          <p:cNvGrpSpPr/>
          <p:nvPr/>
        </p:nvGrpSpPr>
        <p:grpSpPr>
          <a:xfrm>
            <a:off x="304777" y="1023382"/>
            <a:ext cx="9122782" cy="5357946"/>
            <a:chOff x="-108207" y="225941"/>
            <a:chExt cx="7493000" cy="3195706"/>
          </a:xfrm>
        </p:grpSpPr>
        <p:sp>
          <p:nvSpPr>
            <p:cNvPr id="13" name="Zaoblený obdélník 12"/>
            <p:cNvSpPr/>
            <p:nvPr/>
          </p:nvSpPr>
          <p:spPr>
            <a:xfrm>
              <a:off x="-108206" y="273865"/>
              <a:ext cx="6992696" cy="3147782"/>
            </a:xfrm>
            <a:prstGeom prst="roundRect">
              <a:avLst>
                <a:gd name="adj" fmla="val 10000"/>
              </a:avLst>
            </a:prstGeom>
            <a:gradFill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50000"/>
                    <a:lumOff val="50000"/>
                  </a:schemeClr>
                </a:gs>
              </a:gsLst>
              <a:lin ang="16200000" scaled="0"/>
            </a:gradFill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Zaoblený obdélník 4"/>
            <p:cNvSpPr/>
            <p:nvPr/>
          </p:nvSpPr>
          <p:spPr>
            <a:xfrm>
              <a:off x="-108207" y="225941"/>
              <a:ext cx="7493000" cy="200757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4048" tIns="384048" rIns="384048" bIns="205740" numCol="1" spcCol="1270" anchor="t" anchorCtr="0">
              <a:noAutofit/>
            </a:bodyPr>
            <a:lstStyle/>
            <a:p>
              <a:r>
                <a:rPr lang="cs-CZ" altLang="cs-CZ" sz="4000" dirty="0"/>
                <a:t>Systém je dobrovolný</a:t>
              </a:r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783784" y="2276872"/>
            <a:ext cx="8034652" cy="4392488"/>
            <a:chOff x="3710830" y="-14964"/>
            <a:chExt cx="7200800" cy="1753285"/>
          </a:xfrm>
        </p:grpSpPr>
        <p:sp>
          <p:nvSpPr>
            <p:cNvPr id="19" name="Zaoblený obdélník 18"/>
            <p:cNvSpPr/>
            <p:nvPr/>
          </p:nvSpPr>
          <p:spPr>
            <a:xfrm>
              <a:off x="3710830" y="-14964"/>
              <a:ext cx="7200800" cy="1753285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Zaoblený obdélník 4"/>
            <p:cNvSpPr/>
            <p:nvPr/>
          </p:nvSpPr>
          <p:spPr>
            <a:xfrm>
              <a:off x="3974659" y="-3018"/>
              <a:ext cx="6820944" cy="16510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cs-CZ" altLang="cs-CZ" sz="3200" dirty="0"/>
                <a:t>Jedná se o nástavbu stávajícího systému</a:t>
              </a:r>
            </a:p>
            <a:p>
              <a:endParaRPr lang="cs-CZ" altLang="cs-CZ" sz="3200" dirty="0"/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cs-CZ" altLang="cs-CZ" sz="3200" dirty="0"/>
                <a:t>Kdo se nechce zapojit, nemusí !!!</a:t>
              </a:r>
              <a:br>
                <a:rPr lang="cs-CZ" altLang="cs-CZ" sz="3200" dirty="0"/>
              </a:br>
              <a:r>
                <a:rPr lang="cs-CZ" altLang="cs-CZ" sz="3200" dirty="0"/>
                <a:t>Jedná se o službu pro občany, </a:t>
              </a:r>
              <a:br>
                <a:rPr lang="cs-CZ" altLang="cs-CZ" sz="3200" dirty="0"/>
              </a:br>
              <a:r>
                <a:rPr lang="cs-CZ" altLang="cs-CZ" sz="3200" dirty="0"/>
                <a:t>tak proč ji nevyužít?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496737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Skupina 8"/>
          <p:cNvGrpSpPr/>
          <p:nvPr/>
        </p:nvGrpSpPr>
        <p:grpSpPr>
          <a:xfrm>
            <a:off x="244611" y="1229992"/>
            <a:ext cx="9151925" cy="5367360"/>
            <a:chOff x="-108207" y="225941"/>
            <a:chExt cx="7493000" cy="3195706"/>
          </a:xfrm>
          <a:gradFill>
            <a:gsLst>
              <a:gs pos="0">
                <a:schemeClr val="tx1">
                  <a:lumMod val="65000"/>
                  <a:lumOff val="35000"/>
                </a:schemeClr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16200000" scaled="0"/>
          </a:gradFill>
        </p:grpSpPr>
        <p:sp>
          <p:nvSpPr>
            <p:cNvPr id="16" name="Zaoblený obdélník 15"/>
            <p:cNvSpPr/>
            <p:nvPr/>
          </p:nvSpPr>
          <p:spPr>
            <a:xfrm>
              <a:off x="-108206" y="273865"/>
              <a:ext cx="6992696" cy="3147782"/>
            </a:xfrm>
            <a:prstGeom prst="roundRect">
              <a:avLst>
                <a:gd name="adj" fmla="val 10000"/>
              </a:avLst>
            </a:prstGeom>
            <a:grpFill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Zaoblený obdélník 4"/>
            <p:cNvSpPr/>
            <p:nvPr/>
          </p:nvSpPr>
          <p:spPr>
            <a:xfrm>
              <a:off x="-108207" y="225941"/>
              <a:ext cx="7493000" cy="2007570"/>
            </a:xfrm>
            <a:prstGeom prst="rect">
              <a:avLst/>
            </a:prstGeom>
            <a:solidFill>
              <a:schemeClr val="bg1">
                <a:alpha val="0"/>
              </a:schemeClr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84048" tIns="384048" rIns="384048" bIns="205740" numCol="1" spcCol="1270" anchor="t" anchorCtr="0">
              <a:noAutofit/>
            </a:bodyPr>
            <a:lstStyle/>
            <a:p>
              <a:pPr lvl="0" algn="l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6000" kern="1200" dirty="0">
                  <a:latin typeface="Calibri" pitchFamily="34" charset="0"/>
                </a:rPr>
                <a:t>Dotazy</a:t>
              </a:r>
              <a:endParaRPr lang="cs-CZ" sz="6000" kern="1200" dirty="0"/>
            </a:p>
          </p:txBody>
        </p:sp>
      </p:grpSp>
      <p:sp>
        <p:nvSpPr>
          <p:cNvPr id="13" name="Zaoblený obdélník 12"/>
          <p:cNvSpPr/>
          <p:nvPr/>
        </p:nvSpPr>
        <p:spPr>
          <a:xfrm>
            <a:off x="593221" y="3140968"/>
            <a:ext cx="7986131" cy="2244080"/>
          </a:xfrm>
          <a:prstGeom prst="roundRect">
            <a:avLst>
              <a:gd name="adj" fmla="val 48483"/>
            </a:avLst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0"/>
              <a:satOff val="0"/>
              <a:lumOff val="0"/>
              <a:alphaOff val="0"/>
            </a:schemeClr>
          </a:fillRef>
          <a:effectRef idx="2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Zástupný symbol pro obsah 2"/>
          <p:cNvSpPr txBox="1">
            <a:spLocks/>
          </p:cNvSpPr>
          <p:nvPr/>
        </p:nvSpPr>
        <p:spPr bwMode="auto">
          <a:xfrm>
            <a:off x="2681453" y="3616660"/>
            <a:ext cx="5688633" cy="1546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4000" dirty="0">
                <a:solidFill>
                  <a:schemeClr val="accent3">
                    <a:lumMod val="50000"/>
                  </a:schemeClr>
                </a:solidFill>
              </a:rPr>
              <a:t>www.mojeodpadky.cz</a:t>
            </a:r>
          </a:p>
          <a:p>
            <a:pPr algn="ctr"/>
            <a:r>
              <a:rPr lang="cs-CZ" sz="4000" dirty="0">
                <a:solidFill>
                  <a:schemeClr val="accent3">
                    <a:lumMod val="50000"/>
                  </a:schemeClr>
                </a:solidFill>
              </a:rPr>
              <a:t>Sekce „Napište nám“</a:t>
            </a:r>
          </a:p>
          <a:p>
            <a:pPr algn="ctr">
              <a:spcBef>
                <a:spcPct val="20000"/>
              </a:spcBef>
            </a:pPr>
            <a:endParaRPr lang="cs-CZ" sz="4000" dirty="0">
              <a:latin typeface="Calibri" pitchFamily="34" charset="0"/>
            </a:endParaRPr>
          </a:p>
          <a:p>
            <a:pPr marL="457200" indent="-457200" algn="ctr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cs-CZ" sz="4000" dirty="0">
              <a:latin typeface="Calibri" pitchFamily="34" charset="0"/>
            </a:endParaRPr>
          </a:p>
          <a:p>
            <a:pPr algn="ctr">
              <a:spcBef>
                <a:spcPct val="20000"/>
              </a:spcBef>
            </a:pPr>
            <a:endParaRPr lang="cs-CZ" sz="4000" dirty="0">
              <a:latin typeface="Calibri" pitchFamily="34" charset="0"/>
            </a:endParaRPr>
          </a:p>
          <a:p>
            <a:pPr marL="457200" indent="-457200" algn="ctr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cs-CZ" sz="3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5" name="Ovál 14"/>
          <p:cNvSpPr/>
          <p:nvPr/>
        </p:nvSpPr>
        <p:spPr>
          <a:xfrm>
            <a:off x="876550" y="3389176"/>
            <a:ext cx="1620032" cy="1797412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2973373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100000">
              <a:schemeClr val="accent3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vál 19"/>
          <p:cNvSpPr/>
          <p:nvPr/>
        </p:nvSpPr>
        <p:spPr>
          <a:xfrm>
            <a:off x="1835696" y="1553752"/>
            <a:ext cx="1101239" cy="993513"/>
          </a:xfrm>
          <a:prstGeom prst="ellipse">
            <a:avLst/>
          </a:prstGeom>
          <a:blipFill dpi="0" rotWithShape="1">
            <a:blip r:embed="rId2">
              <a:alphaModFix amt="40000"/>
            </a:blip>
            <a:srcRect/>
            <a:stretch>
              <a:fillRect l="-17000" r="-10000" b="-4000"/>
            </a:stretch>
          </a:blipFill>
          <a:ln>
            <a:solidFill>
              <a:schemeClr val="accent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1" name="Zaoblený obdélník 20"/>
          <p:cNvSpPr/>
          <p:nvPr/>
        </p:nvSpPr>
        <p:spPr>
          <a:xfrm>
            <a:off x="467544" y="472769"/>
            <a:ext cx="3220158" cy="1156030"/>
          </a:xfrm>
          <a:prstGeom prst="roundRect">
            <a:avLst>
              <a:gd name="adj" fmla="val 4345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617318" y="635285"/>
            <a:ext cx="911104" cy="830997"/>
          </a:xfrm>
          <a:prstGeom prst="ellipse">
            <a:avLst/>
          </a:prstGeom>
          <a:blipFill dpi="0" rotWithShape="1">
            <a:blip r:embed="rId3"/>
            <a:srcRect/>
            <a:stretch>
              <a:fillRect l="-8000" t="-9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3" name="TextovéPole 22"/>
          <p:cNvSpPr txBox="1"/>
          <p:nvPr/>
        </p:nvSpPr>
        <p:spPr>
          <a:xfrm>
            <a:off x="1496700" y="635285"/>
            <a:ext cx="22787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Hledá hodnotu</a:t>
            </a:r>
            <a:br>
              <a:rPr lang="cs-CZ" sz="2400" b="1" dirty="0"/>
            </a:br>
            <a:r>
              <a:rPr lang="cs-CZ" sz="2400" b="1" dirty="0"/>
              <a:t>    v odpadu</a:t>
            </a:r>
          </a:p>
        </p:txBody>
      </p:sp>
      <p:sp>
        <p:nvSpPr>
          <p:cNvPr id="24" name="Ovál 23"/>
          <p:cNvSpPr/>
          <p:nvPr/>
        </p:nvSpPr>
        <p:spPr>
          <a:xfrm>
            <a:off x="2843808" y="1772816"/>
            <a:ext cx="1101239" cy="993513"/>
          </a:xfrm>
          <a:prstGeom prst="ellipse">
            <a:avLst/>
          </a:prstGeom>
          <a:blipFill dpi="0" rotWithShape="1">
            <a:blip r:embed="rId4"/>
            <a:srcRect/>
            <a:stretch>
              <a:fillRect l="-2000" r="-10000" b="-10000"/>
            </a:stretch>
          </a:blipFill>
          <a:ln>
            <a:solidFill>
              <a:schemeClr val="accent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5" name="Ovál 24"/>
          <p:cNvSpPr/>
          <p:nvPr/>
        </p:nvSpPr>
        <p:spPr>
          <a:xfrm>
            <a:off x="6254826" y="3104705"/>
            <a:ext cx="1073393" cy="1112947"/>
          </a:xfrm>
          <a:prstGeom prst="ellipse">
            <a:avLst/>
          </a:prstGeom>
          <a:blipFill dpi="0" rotWithShape="1">
            <a:blip r:embed="rId5">
              <a:alphaModFix amt="40000"/>
            </a:blip>
            <a:srcRect/>
            <a:stretch>
              <a:fillRect l="-22000" t="-15000" r="-19000" b="-7000"/>
            </a:stretch>
          </a:blipFill>
          <a:ln>
            <a:solidFill>
              <a:schemeClr val="accent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6" name="Ovál 25"/>
          <p:cNvSpPr/>
          <p:nvPr/>
        </p:nvSpPr>
        <p:spPr>
          <a:xfrm>
            <a:off x="4283968" y="5492338"/>
            <a:ext cx="1056043" cy="1007998"/>
          </a:xfrm>
          <a:prstGeom prst="ellipse">
            <a:avLst/>
          </a:prstGeom>
          <a:blipFill dpi="0" rotWithShape="1">
            <a:blip r:embed="rId6">
              <a:alphaModFix amt="40000"/>
            </a:blip>
            <a:srcRect/>
            <a:stretch>
              <a:fillRect b="-16000"/>
            </a:stretch>
          </a:blipFill>
          <a:ln>
            <a:solidFill>
              <a:schemeClr val="accent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" name="Zaoblený obdélník 26"/>
          <p:cNvSpPr/>
          <p:nvPr/>
        </p:nvSpPr>
        <p:spPr>
          <a:xfrm>
            <a:off x="618681" y="5158489"/>
            <a:ext cx="3762742" cy="1089756"/>
          </a:xfrm>
          <a:prstGeom prst="roundRect">
            <a:avLst>
              <a:gd name="adj" fmla="val 4345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683947" y="5242433"/>
            <a:ext cx="961171" cy="940907"/>
          </a:xfrm>
          <a:prstGeom prst="ellipse">
            <a:avLst/>
          </a:prstGeom>
          <a:blipFill dpi="0" rotWithShape="1">
            <a:blip r:embed="rId7"/>
            <a:srcRect/>
            <a:stretch>
              <a:fillRect l="-5000" r="-4000" b="-6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9" name="TextovéPole 28"/>
          <p:cNvSpPr txBox="1"/>
          <p:nvPr/>
        </p:nvSpPr>
        <p:spPr>
          <a:xfrm>
            <a:off x="1645118" y="5284549"/>
            <a:ext cx="29283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Přispívá k ochraně</a:t>
            </a:r>
            <a:br>
              <a:rPr lang="cs-CZ" sz="2400" b="1" dirty="0"/>
            </a:br>
            <a:r>
              <a:rPr lang="cs-CZ" sz="2400" b="1" dirty="0"/>
              <a:t>životního prostředí</a:t>
            </a:r>
          </a:p>
        </p:txBody>
      </p:sp>
      <p:sp>
        <p:nvSpPr>
          <p:cNvPr id="30" name="Zaoblený obdélník 29"/>
          <p:cNvSpPr/>
          <p:nvPr/>
        </p:nvSpPr>
        <p:spPr>
          <a:xfrm>
            <a:off x="5728829" y="2095319"/>
            <a:ext cx="2766089" cy="1098156"/>
          </a:xfrm>
          <a:prstGeom prst="roundRect">
            <a:avLst>
              <a:gd name="adj" fmla="val 4345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/>
          <p:cNvSpPr/>
          <p:nvPr/>
        </p:nvSpPr>
        <p:spPr>
          <a:xfrm>
            <a:off x="7226577" y="3329794"/>
            <a:ext cx="1073393" cy="1112947"/>
          </a:xfrm>
          <a:prstGeom prst="ellipse">
            <a:avLst/>
          </a:prstGeom>
          <a:blipFill dpi="0" rotWithShape="1">
            <a:blip r:embed="rId8"/>
            <a:srcRect/>
            <a:stretch>
              <a:fillRect/>
            </a:stretch>
          </a:blipFill>
          <a:ln>
            <a:solidFill>
              <a:schemeClr val="accent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2" name="TextovéPole 31"/>
          <p:cNvSpPr txBox="1"/>
          <p:nvPr/>
        </p:nvSpPr>
        <p:spPr>
          <a:xfrm>
            <a:off x="6791523" y="2228898"/>
            <a:ext cx="18094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Šetří lidem</a:t>
            </a:r>
            <a:br>
              <a:rPr lang="cs-CZ" sz="2400" b="1" dirty="0"/>
            </a:br>
            <a:r>
              <a:rPr lang="cs-CZ" sz="2400" b="1" dirty="0"/>
              <a:t>    peníze</a:t>
            </a:r>
          </a:p>
        </p:txBody>
      </p:sp>
      <p:sp>
        <p:nvSpPr>
          <p:cNvPr id="33" name="Ovál 32"/>
          <p:cNvSpPr/>
          <p:nvPr/>
        </p:nvSpPr>
        <p:spPr>
          <a:xfrm>
            <a:off x="5148064" y="5167546"/>
            <a:ext cx="1056043" cy="1007998"/>
          </a:xfrm>
          <a:prstGeom prst="ellipse">
            <a:avLst/>
          </a:prstGeom>
          <a:blipFill dpi="0" rotWithShape="1">
            <a:blip r:embed="rId9"/>
            <a:srcRect/>
            <a:stretch>
              <a:fillRect/>
            </a:stretch>
          </a:blipFill>
          <a:ln>
            <a:solidFill>
              <a:schemeClr val="accent3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4" name="Ovál 33"/>
          <p:cNvSpPr/>
          <p:nvPr/>
        </p:nvSpPr>
        <p:spPr>
          <a:xfrm>
            <a:off x="5778938" y="2153155"/>
            <a:ext cx="1033055" cy="906740"/>
          </a:xfrm>
          <a:prstGeom prst="ellipse">
            <a:avLst/>
          </a:prstGeom>
          <a:blipFill dpi="0" rotWithShape="1">
            <a:blip r:embed="rId10"/>
            <a:srcRect/>
            <a:stretch>
              <a:fillRect l="-20000" t="-20000" r="-27000" b="-20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4" name="Skupina 13"/>
          <p:cNvGrpSpPr/>
          <p:nvPr/>
        </p:nvGrpSpPr>
        <p:grpSpPr>
          <a:xfrm>
            <a:off x="4138745" y="-1355031"/>
            <a:ext cx="8036396" cy="3127847"/>
            <a:chOff x="3517390" y="279699"/>
            <a:chExt cx="7237590" cy="1753284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5" name="Zaoblený obdélník 14"/>
            <p:cNvSpPr/>
            <p:nvPr/>
          </p:nvSpPr>
          <p:spPr>
            <a:xfrm>
              <a:off x="3517390" y="279699"/>
              <a:ext cx="7236493" cy="1753284"/>
            </a:xfrm>
            <a:prstGeom prst="roundRect">
              <a:avLst>
                <a:gd name="adj" fmla="val 30622"/>
              </a:avLst>
            </a:prstGeom>
            <a:solidFill>
              <a:schemeClr val="tx1">
                <a:lumMod val="85000"/>
                <a:lumOff val="15000"/>
              </a:schemeClr>
            </a:solidFill>
            <a:ln w="28575">
              <a:noFill/>
            </a:ln>
            <a:effectLst/>
            <a:sp3d prstMaterial="plastic"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Zaoblený obdélník 4"/>
            <p:cNvSpPr/>
            <p:nvPr/>
          </p:nvSpPr>
          <p:spPr>
            <a:xfrm>
              <a:off x="3908865" y="1016916"/>
              <a:ext cx="6846115" cy="935340"/>
            </a:xfrm>
            <a:prstGeom prst="rect">
              <a:avLst/>
            </a:prstGeom>
            <a:ln>
              <a:noFill/>
            </a:ln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r>
                <a:rPr lang="cs-CZ" sz="4000" dirty="0">
                  <a:solidFill>
                    <a:schemeClr val="bg1"/>
                  </a:solidFill>
                </a:rPr>
                <a:t>Inteligentní systémy </a:t>
              </a:r>
              <a:br>
                <a:rPr lang="cs-CZ" sz="4000" dirty="0">
                  <a:solidFill>
                    <a:schemeClr val="bg1"/>
                  </a:solidFill>
                </a:rPr>
              </a:br>
              <a:r>
                <a:rPr lang="cs-CZ" sz="4000" dirty="0">
                  <a:solidFill>
                    <a:schemeClr val="bg1"/>
                  </a:solidFill>
                </a:rPr>
                <a:t> nakládání s odpady</a:t>
              </a:r>
            </a:p>
          </p:txBody>
        </p:sp>
      </p:grpSp>
      <p:grpSp>
        <p:nvGrpSpPr>
          <p:cNvPr id="35" name="Skupina 34"/>
          <p:cNvGrpSpPr/>
          <p:nvPr/>
        </p:nvGrpSpPr>
        <p:grpSpPr>
          <a:xfrm>
            <a:off x="-1908720" y="3070412"/>
            <a:ext cx="7704857" cy="1813892"/>
            <a:chOff x="3501657" y="201678"/>
            <a:chExt cx="7237589" cy="1787070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6" name="Zaoblený obdélník 35"/>
            <p:cNvSpPr/>
            <p:nvPr/>
          </p:nvSpPr>
          <p:spPr>
            <a:xfrm>
              <a:off x="3501657" y="235464"/>
              <a:ext cx="7236493" cy="1753284"/>
            </a:xfrm>
            <a:prstGeom prst="roundRect">
              <a:avLst>
                <a:gd name="adj" fmla="val 34842"/>
              </a:avLst>
            </a:prstGeom>
            <a:gradFill flip="none" rotWithShape="1">
              <a:gsLst>
                <a:gs pos="0">
                  <a:schemeClr val="tx1">
                    <a:lumMod val="65000"/>
                    <a:lumOff val="35000"/>
                    <a:shade val="30000"/>
                    <a:satMod val="115000"/>
                  </a:schemeClr>
                </a:gs>
                <a:gs pos="50000">
                  <a:schemeClr val="tx1">
                    <a:lumMod val="65000"/>
                    <a:lumOff val="35000"/>
                    <a:shade val="67500"/>
                    <a:satMod val="115000"/>
                  </a:schemeClr>
                </a:gs>
                <a:gs pos="100000">
                  <a:schemeClr val="tx1">
                    <a:lumMod val="65000"/>
                    <a:lumOff val="35000"/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 w="28575">
              <a:solidFill>
                <a:schemeClr val="accent3">
                  <a:lumMod val="40000"/>
                  <a:lumOff val="60000"/>
                </a:schemeClr>
              </a:solidFill>
            </a:ln>
            <a:effectLst/>
            <a:sp3d prstMaterial="plastic"/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Zaoblený obdélník 4"/>
            <p:cNvSpPr/>
            <p:nvPr/>
          </p:nvSpPr>
          <p:spPr>
            <a:xfrm>
              <a:off x="5192682" y="201678"/>
              <a:ext cx="5546564" cy="1787069"/>
            </a:xfrm>
            <a:prstGeom prst="rect">
              <a:avLst/>
            </a:prstGeom>
            <a:ln>
              <a:noFill/>
            </a:ln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algn="ctr"/>
              <a:r>
                <a:rPr lang="cs-CZ" sz="3800" dirty="0">
                  <a:solidFill>
                    <a:schemeClr val="bg1"/>
                  </a:solidFill>
                </a:rPr>
                <a:t>Změna je život! </a:t>
              </a:r>
              <a:br>
                <a:rPr lang="cs-CZ" sz="3800" dirty="0">
                  <a:solidFill>
                    <a:schemeClr val="bg1"/>
                  </a:solidFill>
                </a:rPr>
              </a:br>
              <a:r>
                <a:rPr lang="cs-CZ" sz="3800" dirty="0">
                  <a:solidFill>
                    <a:schemeClr val="bg1"/>
                  </a:solidFill>
                </a:rPr>
                <a:t>Žijme, dokud můžeme...</a:t>
              </a:r>
            </a:p>
          </p:txBody>
        </p:sp>
      </p:grpSp>
      <p:sp>
        <p:nvSpPr>
          <p:cNvPr id="41" name="Zaoblený obdélník 40"/>
          <p:cNvSpPr/>
          <p:nvPr/>
        </p:nvSpPr>
        <p:spPr>
          <a:xfrm>
            <a:off x="-5229457" y="-1819440"/>
            <a:ext cx="6874575" cy="1779599"/>
          </a:xfrm>
          <a:prstGeom prst="roundRect">
            <a:avLst>
              <a:gd name="adj" fmla="val 44833"/>
            </a:avLst>
          </a:prstGeom>
          <a:solidFill>
            <a:schemeClr val="tx1"/>
          </a:solidFill>
          <a:ln w="28575">
            <a:noFill/>
          </a:ln>
          <a:scene3d>
            <a:camera prst="orthographicFront"/>
            <a:lightRig rig="threePt" dir="t">
              <a:rot lat="0" lon="0" rev="7500000"/>
            </a:lightRig>
          </a:scene3d>
          <a:sp3d prstMaterial="plastic"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0"/>
              <a:satOff val="0"/>
              <a:lumOff val="0"/>
              <a:alphaOff val="0"/>
            </a:schemeClr>
          </a:fillRef>
          <a:effectRef idx="2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3" name="Zaoblený obdélník 4"/>
          <p:cNvSpPr/>
          <p:nvPr/>
        </p:nvSpPr>
        <p:spPr>
          <a:xfrm>
            <a:off x="-4587450" y="-1853732"/>
            <a:ext cx="6987036" cy="1813891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>
              <a:rot lat="0" lon="0" rev="7500000"/>
            </a:lightRig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51435" tIns="51435" rIns="51435" bIns="51435" numCol="1" spcCol="1270" anchor="ctr" anchorCtr="0">
            <a:noAutofit/>
          </a:bodyPr>
          <a:lstStyle/>
          <a:p>
            <a:pPr algn="ctr"/>
            <a:r>
              <a:rPr lang="cs-CZ" sz="4200" dirty="0">
                <a:solidFill>
                  <a:schemeClr val="bg1"/>
                </a:solidFill>
              </a:rPr>
              <a:t>Inteligentní systémy </a:t>
            </a:r>
            <a:br>
              <a:rPr lang="cs-CZ" sz="4200" dirty="0">
                <a:solidFill>
                  <a:schemeClr val="bg1"/>
                </a:solidFill>
              </a:rPr>
            </a:br>
            <a:r>
              <a:rPr lang="cs-CZ" sz="4200" dirty="0">
                <a:solidFill>
                  <a:schemeClr val="bg1"/>
                </a:solidFill>
              </a:rPr>
              <a:t>nakládání s odpady</a:t>
            </a:r>
          </a:p>
        </p:txBody>
      </p:sp>
      <p:sp>
        <p:nvSpPr>
          <p:cNvPr id="44" name="Ovál 43"/>
          <p:cNvSpPr/>
          <p:nvPr/>
        </p:nvSpPr>
        <p:spPr>
          <a:xfrm>
            <a:off x="-5005064" y="-1659787"/>
            <a:ext cx="1395943" cy="1425999"/>
          </a:xfrm>
          <a:prstGeom prst="ellipse">
            <a:avLst/>
          </a:prstGeom>
          <a:blipFill dpi="0" rotWithShape="1">
            <a:blip r:embed="rId11"/>
            <a:srcRect/>
            <a:stretch>
              <a:fillRect l="-10000" t="-6000" r="-16000" b="-13000"/>
            </a:stretch>
          </a:blipFill>
          <a:ln w="38100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38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1873" y="4742458"/>
            <a:ext cx="1531694" cy="17578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5692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5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/>
      <p:bldP spid="27" grpId="0" animBg="1"/>
      <p:bldP spid="29" grpId="0"/>
      <p:bldP spid="30" grpId="0" animBg="1"/>
      <p:bldP spid="3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16060</TotalTime>
  <Words>880</Words>
  <Application>Microsoft Office PowerPoint</Application>
  <PresentationFormat>Předvádění na obrazovce (4:3)</PresentationFormat>
  <Paragraphs>216</Paragraphs>
  <Slides>58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58</vt:i4>
      </vt:variant>
    </vt:vector>
  </HeadingPairs>
  <TitlesOfParts>
    <vt:vector size="62" baseType="lpstr">
      <vt:lpstr>Arial</vt:lpstr>
      <vt:lpstr>Calibri</vt:lpstr>
      <vt:lpstr>Wingdings</vt:lpstr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S N O</dc:title>
  <dc:creator>Radek</dc:creator>
  <cp:lastModifiedBy>Město Deštná</cp:lastModifiedBy>
  <cp:revision>383</cp:revision>
  <dcterms:created xsi:type="dcterms:W3CDTF">2014-03-11T07:09:00Z</dcterms:created>
  <dcterms:modified xsi:type="dcterms:W3CDTF">2017-12-21T11:02:39Z</dcterms:modified>
</cp:coreProperties>
</file>